
<file path=[Content_Types].xml><?xml version="1.0" encoding="utf-8"?>
<Types xmlns="http://schemas.openxmlformats.org/package/2006/content-types">
  <Default Extension="png" ContentType="image/png"/>
  <Default Extension="jfif" ContentType="image/jpe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62" r:id="rId3"/>
    <p:sldId id="261" r:id="rId4"/>
    <p:sldId id="259" r:id="rId5"/>
    <p:sldId id="257" r:id="rId6"/>
    <p:sldId id="260" r:id="rId7"/>
    <p:sldId id="270" r:id="rId8"/>
    <p:sldId id="265" r:id="rId9"/>
    <p:sldId id="269" r:id="rId10"/>
    <p:sldId id="266" r:id="rId11"/>
    <p:sldId id="263" r:id="rId12"/>
    <p:sldId id="271" r:id="rId13"/>
    <p:sldId id="267" r:id="rId14"/>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llemlayou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Ingen typografi, intet git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Ingen typografi, tabelgit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34" autoAdjust="0"/>
    <p:restoredTop sz="93400" autoAdjust="0"/>
  </p:normalViewPr>
  <p:slideViewPr>
    <p:cSldViewPr snapToGrid="0">
      <p:cViewPr varScale="1">
        <p:scale>
          <a:sx n="64" d="100"/>
          <a:sy n="64" d="100"/>
        </p:scale>
        <p:origin x="76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facebook.com/RybnersGymnasier" TargetMode="External"/><Relationship Id="rId1" Type="http://schemas.openxmlformats.org/officeDocument/2006/relationships/image" Target="../media/image14.jpeg"/><Relationship Id="rId4" Type="http://schemas.openxmlformats.org/officeDocument/2006/relationships/hyperlink" Target="http://facebook.com/rybnerserhvervsuddannelser" TargetMode="External"/></Relationships>
</file>

<file path=ppt/diagrams/_rels/drawing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image" Target="../media/image1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98FFA3-A692-486A-8A5A-EFD6C1F98430}" type="doc">
      <dgm:prSet loTypeId="urn:microsoft.com/office/officeart/2009/layout/CirclePictureHierarchy" loCatId="picture" qsTypeId="urn:microsoft.com/office/officeart/2005/8/quickstyle/simple1" qsCatId="simple" csTypeId="urn:microsoft.com/office/officeart/2005/8/colors/accent1_2" csCatId="accent1" phldr="1"/>
      <dgm:spPr/>
      <dgm:t>
        <a:bodyPr/>
        <a:lstStyle/>
        <a:p>
          <a:endParaRPr lang="da-DK"/>
        </a:p>
      </dgm:t>
    </dgm:pt>
    <dgm:pt modelId="{591C23AB-1915-4B68-AA58-5340E8C69C64}">
      <dgm:prSet phldrT="[Tekst]"/>
      <dgm:spPr/>
      <dgm:t>
        <a:bodyPr/>
        <a:lstStyle/>
        <a:p>
          <a:r>
            <a:rPr lang="da-DK" dirty="0">
              <a:latin typeface="Soho Gothic Std" panose="020B0503030504020204" pitchFamily="34" charset="0"/>
            </a:rPr>
            <a:t>Rybners Gymnasier</a:t>
          </a:r>
        </a:p>
      </dgm:t>
    </dgm:pt>
    <dgm:pt modelId="{1E2AE22A-2ED0-40A1-9FA7-D8800545A373}" type="parTrans" cxnId="{DBC404FE-07C1-4D58-9F2E-E23820DE9F14}">
      <dgm:prSet/>
      <dgm:spPr/>
      <dgm:t>
        <a:bodyPr/>
        <a:lstStyle/>
        <a:p>
          <a:endParaRPr lang="da-DK"/>
        </a:p>
      </dgm:t>
    </dgm:pt>
    <dgm:pt modelId="{2548C5AA-6B85-44B2-9E56-371D92483FF7}" type="sibTrans" cxnId="{DBC404FE-07C1-4D58-9F2E-E23820DE9F14}">
      <dgm:prSet/>
      <dgm:spPr/>
      <dgm:t>
        <a:bodyPr/>
        <a:lstStyle/>
        <a:p>
          <a:endParaRPr lang="da-DK"/>
        </a:p>
      </dgm:t>
    </dgm:pt>
    <dgm:pt modelId="{965CED23-2873-4B54-B983-107C868B75A2}">
      <dgm:prSet phldrT="[Tekst]"/>
      <dgm:spPr/>
      <dgm:t>
        <a:bodyPr/>
        <a:lstStyle/>
        <a:p>
          <a:r>
            <a:rPr lang="da-DK" dirty="0">
              <a:latin typeface="Soho Gothic Std" panose="020B0503030504020204" pitchFamily="34" charset="0"/>
            </a:rPr>
            <a:t>Rybners Erhvervsuddannelser</a:t>
          </a:r>
        </a:p>
      </dgm:t>
    </dgm:pt>
    <dgm:pt modelId="{9C18A1BF-7496-4365-A831-FC4A31472214}" type="parTrans" cxnId="{365AA702-BE88-44B4-BDBE-6AC4A59AF247}">
      <dgm:prSet/>
      <dgm:spPr/>
      <dgm:t>
        <a:bodyPr/>
        <a:lstStyle/>
        <a:p>
          <a:endParaRPr lang="da-DK"/>
        </a:p>
      </dgm:t>
    </dgm:pt>
    <dgm:pt modelId="{E4B0EA98-0E01-49E3-B97E-F58B326DA5F9}" type="sibTrans" cxnId="{365AA702-BE88-44B4-BDBE-6AC4A59AF247}">
      <dgm:prSet/>
      <dgm:spPr/>
      <dgm:t>
        <a:bodyPr/>
        <a:lstStyle/>
        <a:p>
          <a:endParaRPr lang="da-DK"/>
        </a:p>
      </dgm:t>
    </dgm:pt>
    <dgm:pt modelId="{FBCDDCBA-70EE-4344-BD3D-406C97EFAF05}" type="pres">
      <dgm:prSet presAssocID="{E798FFA3-A692-486A-8A5A-EFD6C1F98430}" presName="hierChild1" presStyleCnt="0">
        <dgm:presLayoutVars>
          <dgm:chPref val="1"/>
          <dgm:dir/>
          <dgm:animOne val="branch"/>
          <dgm:animLvl val="lvl"/>
          <dgm:resizeHandles/>
        </dgm:presLayoutVars>
      </dgm:prSet>
      <dgm:spPr/>
      <dgm:t>
        <a:bodyPr/>
        <a:lstStyle/>
        <a:p>
          <a:endParaRPr lang="da-DK"/>
        </a:p>
      </dgm:t>
    </dgm:pt>
    <dgm:pt modelId="{64AEB866-7D2D-4632-8AF0-45A8D5326DD3}" type="pres">
      <dgm:prSet presAssocID="{591C23AB-1915-4B68-AA58-5340E8C69C64}" presName="hierRoot1" presStyleCnt="0"/>
      <dgm:spPr/>
    </dgm:pt>
    <dgm:pt modelId="{8CB6E821-12C4-4474-89B5-14864CFEFA2F}" type="pres">
      <dgm:prSet presAssocID="{591C23AB-1915-4B68-AA58-5340E8C69C64}" presName="composite" presStyleCnt="0"/>
      <dgm:spPr/>
    </dgm:pt>
    <dgm:pt modelId="{3FBFE82D-20EF-4DAC-BF46-B512F00B3CC8}" type="pres">
      <dgm:prSet presAssocID="{591C23AB-1915-4B68-AA58-5340E8C69C64}" presName="image" presStyleLbl="node0" presStyleIdx="0" presStyleCnt="2"/>
      <dgm:spPr>
        <a:blipFill>
          <a:blip xmlns:r="http://schemas.openxmlformats.org/officeDocument/2006/relationships" r:embed="rId1" cstate="hqprint">
            <a:extLst>
              <a:ext uri="{28A0092B-C50C-407E-A947-70E740481C1C}">
                <a14:useLocalDpi xmlns:a14="http://schemas.microsoft.com/office/drawing/2010/main" val="0"/>
              </a:ext>
            </a:extLst>
          </a:blip>
          <a:srcRect/>
          <a:stretch>
            <a:fillRect/>
          </a:stretch>
        </a:blipFill>
      </dgm:spPr>
      <dgm:t>
        <a:bodyPr/>
        <a:lstStyle/>
        <a:p>
          <a:endParaRPr lang="da-DK"/>
        </a:p>
      </dgm:t>
      <dgm:extLst>
        <a:ext uri="{E40237B7-FDA0-4F09-8148-C483321AD2D9}">
          <dgm14:cNvPr xmlns:dgm14="http://schemas.microsoft.com/office/drawing/2010/diagram" id="0" name="">
            <a:hlinkClick xmlns:r="http://schemas.openxmlformats.org/officeDocument/2006/relationships" r:id="rId2"/>
          </dgm14:cNvPr>
        </a:ext>
      </dgm:extLst>
    </dgm:pt>
    <dgm:pt modelId="{E4A72B9E-6A88-4F71-92C8-CF5AEB19DE9B}" type="pres">
      <dgm:prSet presAssocID="{591C23AB-1915-4B68-AA58-5340E8C69C64}" presName="text" presStyleLbl="revTx" presStyleIdx="0" presStyleCnt="2">
        <dgm:presLayoutVars>
          <dgm:chPref val="3"/>
        </dgm:presLayoutVars>
      </dgm:prSet>
      <dgm:spPr/>
      <dgm:t>
        <a:bodyPr/>
        <a:lstStyle/>
        <a:p>
          <a:endParaRPr lang="da-DK"/>
        </a:p>
      </dgm:t>
    </dgm:pt>
    <dgm:pt modelId="{1CF13822-9B03-4342-BBFD-35CF155720CA}" type="pres">
      <dgm:prSet presAssocID="{591C23AB-1915-4B68-AA58-5340E8C69C64}" presName="hierChild2" presStyleCnt="0"/>
      <dgm:spPr/>
    </dgm:pt>
    <dgm:pt modelId="{18D5B407-C52A-47CE-9766-5C7842290439}" type="pres">
      <dgm:prSet presAssocID="{965CED23-2873-4B54-B983-107C868B75A2}" presName="hierRoot1" presStyleCnt="0"/>
      <dgm:spPr/>
    </dgm:pt>
    <dgm:pt modelId="{963EA562-A3AC-44AE-93BD-FEE2C3B235D3}" type="pres">
      <dgm:prSet presAssocID="{965CED23-2873-4B54-B983-107C868B75A2}" presName="composite" presStyleCnt="0"/>
      <dgm:spPr/>
    </dgm:pt>
    <dgm:pt modelId="{10AE5EA0-E8B9-4A58-B127-4A150D2CA740}" type="pres">
      <dgm:prSet presAssocID="{965CED23-2873-4B54-B983-107C868B75A2}" presName="image" presStyleLbl="node0" presStyleIdx="1" presStyleCnt="2"/>
      <dgm:spPr>
        <a:blipFill>
          <a:blip xmlns:r="http://schemas.openxmlformats.org/officeDocument/2006/relationships" r:embed="rId3" cstate="hqprint">
            <a:extLst>
              <a:ext uri="{28A0092B-C50C-407E-A947-70E740481C1C}">
                <a14:useLocalDpi xmlns:a14="http://schemas.microsoft.com/office/drawing/2010/main" val="0"/>
              </a:ext>
            </a:extLst>
          </a:blip>
          <a:srcRect/>
          <a:stretch>
            <a:fillRect/>
          </a:stretch>
        </a:blipFill>
      </dgm:spPr>
      <dgm:t>
        <a:bodyPr/>
        <a:lstStyle/>
        <a:p>
          <a:endParaRPr lang="da-DK"/>
        </a:p>
      </dgm:t>
      <dgm:extLst>
        <a:ext uri="{E40237B7-FDA0-4F09-8148-C483321AD2D9}">
          <dgm14:cNvPr xmlns:dgm14="http://schemas.microsoft.com/office/drawing/2010/diagram" id="0" name="">
            <a:hlinkClick xmlns:r="http://schemas.openxmlformats.org/officeDocument/2006/relationships" r:id="rId4"/>
          </dgm14:cNvPr>
        </a:ext>
      </dgm:extLst>
    </dgm:pt>
    <dgm:pt modelId="{7C296ABE-5FB5-47AD-95AA-043AD15CA4E3}" type="pres">
      <dgm:prSet presAssocID="{965CED23-2873-4B54-B983-107C868B75A2}" presName="text" presStyleLbl="revTx" presStyleIdx="1" presStyleCnt="2">
        <dgm:presLayoutVars>
          <dgm:chPref val="3"/>
        </dgm:presLayoutVars>
      </dgm:prSet>
      <dgm:spPr/>
      <dgm:t>
        <a:bodyPr/>
        <a:lstStyle/>
        <a:p>
          <a:endParaRPr lang="da-DK"/>
        </a:p>
      </dgm:t>
    </dgm:pt>
    <dgm:pt modelId="{ADDF4AF2-CEDE-487A-B57F-54AC0CD6EE8F}" type="pres">
      <dgm:prSet presAssocID="{965CED23-2873-4B54-B983-107C868B75A2}" presName="hierChild2" presStyleCnt="0"/>
      <dgm:spPr/>
    </dgm:pt>
  </dgm:ptLst>
  <dgm:cxnLst>
    <dgm:cxn modelId="{DBC404FE-07C1-4D58-9F2E-E23820DE9F14}" srcId="{E798FFA3-A692-486A-8A5A-EFD6C1F98430}" destId="{591C23AB-1915-4B68-AA58-5340E8C69C64}" srcOrd="0" destOrd="0" parTransId="{1E2AE22A-2ED0-40A1-9FA7-D8800545A373}" sibTransId="{2548C5AA-6B85-44B2-9E56-371D92483FF7}"/>
    <dgm:cxn modelId="{365AA702-BE88-44B4-BDBE-6AC4A59AF247}" srcId="{E798FFA3-A692-486A-8A5A-EFD6C1F98430}" destId="{965CED23-2873-4B54-B983-107C868B75A2}" srcOrd="1" destOrd="0" parTransId="{9C18A1BF-7496-4365-A831-FC4A31472214}" sibTransId="{E4B0EA98-0E01-49E3-B97E-F58B326DA5F9}"/>
    <dgm:cxn modelId="{1FDF0E6A-FE24-4A2D-86F5-690193389B62}" type="presOf" srcId="{E798FFA3-A692-486A-8A5A-EFD6C1F98430}" destId="{FBCDDCBA-70EE-4344-BD3D-406C97EFAF05}" srcOrd="0" destOrd="0" presId="urn:microsoft.com/office/officeart/2009/layout/CirclePictureHierarchy"/>
    <dgm:cxn modelId="{0EE3FC2E-4D9C-467A-B219-7528A17BAB4E}" type="presOf" srcId="{965CED23-2873-4B54-B983-107C868B75A2}" destId="{7C296ABE-5FB5-47AD-95AA-043AD15CA4E3}" srcOrd="0" destOrd="0" presId="urn:microsoft.com/office/officeart/2009/layout/CirclePictureHierarchy"/>
    <dgm:cxn modelId="{DDC91AED-BED6-42C8-9BD3-44A25BEC4C17}" type="presOf" srcId="{591C23AB-1915-4B68-AA58-5340E8C69C64}" destId="{E4A72B9E-6A88-4F71-92C8-CF5AEB19DE9B}" srcOrd="0" destOrd="0" presId="urn:microsoft.com/office/officeart/2009/layout/CirclePictureHierarchy"/>
    <dgm:cxn modelId="{371EBFD7-E9F7-4233-8980-9A53C059DEA6}" type="presParOf" srcId="{FBCDDCBA-70EE-4344-BD3D-406C97EFAF05}" destId="{64AEB866-7D2D-4632-8AF0-45A8D5326DD3}" srcOrd="0" destOrd="0" presId="urn:microsoft.com/office/officeart/2009/layout/CirclePictureHierarchy"/>
    <dgm:cxn modelId="{B48F940D-84F0-4A4A-BF48-61F7B267FE2B}" type="presParOf" srcId="{64AEB866-7D2D-4632-8AF0-45A8D5326DD3}" destId="{8CB6E821-12C4-4474-89B5-14864CFEFA2F}" srcOrd="0" destOrd="0" presId="urn:microsoft.com/office/officeart/2009/layout/CirclePictureHierarchy"/>
    <dgm:cxn modelId="{73199F3E-CE54-479C-8224-5561F2805E37}" type="presParOf" srcId="{8CB6E821-12C4-4474-89B5-14864CFEFA2F}" destId="{3FBFE82D-20EF-4DAC-BF46-B512F00B3CC8}" srcOrd="0" destOrd="0" presId="urn:microsoft.com/office/officeart/2009/layout/CirclePictureHierarchy"/>
    <dgm:cxn modelId="{EEB4656B-CB2D-4791-9D13-D110B74EEA6C}" type="presParOf" srcId="{8CB6E821-12C4-4474-89B5-14864CFEFA2F}" destId="{E4A72B9E-6A88-4F71-92C8-CF5AEB19DE9B}" srcOrd="1" destOrd="0" presId="urn:microsoft.com/office/officeart/2009/layout/CirclePictureHierarchy"/>
    <dgm:cxn modelId="{F09A30B2-546F-4845-A0D1-471839723C17}" type="presParOf" srcId="{64AEB866-7D2D-4632-8AF0-45A8D5326DD3}" destId="{1CF13822-9B03-4342-BBFD-35CF155720CA}" srcOrd="1" destOrd="0" presId="urn:microsoft.com/office/officeart/2009/layout/CirclePictureHierarchy"/>
    <dgm:cxn modelId="{8EC9E360-6BE6-4A63-99CE-7B4D9CB392E2}" type="presParOf" srcId="{FBCDDCBA-70EE-4344-BD3D-406C97EFAF05}" destId="{18D5B407-C52A-47CE-9766-5C7842290439}" srcOrd="1" destOrd="0" presId="urn:microsoft.com/office/officeart/2009/layout/CirclePictureHierarchy"/>
    <dgm:cxn modelId="{9240E9D8-7E65-4BDF-840C-D5D3EA364992}" type="presParOf" srcId="{18D5B407-C52A-47CE-9766-5C7842290439}" destId="{963EA562-A3AC-44AE-93BD-FEE2C3B235D3}" srcOrd="0" destOrd="0" presId="urn:microsoft.com/office/officeart/2009/layout/CirclePictureHierarchy"/>
    <dgm:cxn modelId="{26DF41B3-76DE-4FAF-8E16-1FA18A1E1520}" type="presParOf" srcId="{963EA562-A3AC-44AE-93BD-FEE2C3B235D3}" destId="{10AE5EA0-E8B9-4A58-B127-4A150D2CA740}" srcOrd="0" destOrd="0" presId="urn:microsoft.com/office/officeart/2009/layout/CirclePictureHierarchy"/>
    <dgm:cxn modelId="{A3B467D7-E324-411A-B3EF-FD1E752529F1}" type="presParOf" srcId="{963EA562-A3AC-44AE-93BD-FEE2C3B235D3}" destId="{7C296ABE-5FB5-47AD-95AA-043AD15CA4E3}" srcOrd="1" destOrd="0" presId="urn:microsoft.com/office/officeart/2009/layout/CirclePictureHierarchy"/>
    <dgm:cxn modelId="{1665D056-EC80-4258-8F5C-668C1B024667}" type="presParOf" srcId="{18D5B407-C52A-47CE-9766-5C7842290439}" destId="{ADDF4AF2-CEDE-487A-B57F-54AC0CD6EE8F}" srcOrd="1" destOrd="0" presId="urn:microsoft.com/office/officeart/2009/layout/CirclePicture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BFE82D-20EF-4DAC-BF46-B512F00B3CC8}">
      <dsp:nvSpPr>
        <dsp:cNvPr id="0" name=""/>
        <dsp:cNvSpPr/>
      </dsp:nvSpPr>
      <dsp:spPr>
        <a:xfrm>
          <a:off x="629" y="1352423"/>
          <a:ext cx="982195" cy="982195"/>
        </a:xfrm>
        <a:prstGeom prst="ellipse">
          <a:avLst/>
        </a:prstGeom>
        <a:blipFill>
          <a:blip xmlns:r="http://schemas.openxmlformats.org/officeDocument/2006/relationships" r:embed="rId1" cstate="hq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A72B9E-6A88-4F71-92C8-CF5AEB19DE9B}">
      <dsp:nvSpPr>
        <dsp:cNvPr id="0" name=""/>
        <dsp:cNvSpPr/>
      </dsp:nvSpPr>
      <dsp:spPr>
        <a:xfrm>
          <a:off x="982825" y="1349968"/>
          <a:ext cx="1473293" cy="982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l" defTabSz="444500">
            <a:lnSpc>
              <a:spcPct val="90000"/>
            </a:lnSpc>
            <a:spcBef>
              <a:spcPct val="0"/>
            </a:spcBef>
            <a:spcAft>
              <a:spcPct val="35000"/>
            </a:spcAft>
          </a:pPr>
          <a:r>
            <a:rPr lang="da-DK" sz="1000" kern="1200" dirty="0">
              <a:latin typeface="Soho Gothic Std" panose="020B0503030504020204" pitchFamily="34" charset="0"/>
            </a:rPr>
            <a:t>Rybners Gymnasier</a:t>
          </a:r>
        </a:p>
      </dsp:txBody>
      <dsp:txXfrm>
        <a:off x="982825" y="1349968"/>
        <a:ext cx="1473293" cy="982195"/>
      </dsp:txXfrm>
    </dsp:sp>
    <dsp:sp modelId="{10AE5EA0-E8B9-4A58-B127-4A150D2CA740}">
      <dsp:nvSpPr>
        <dsp:cNvPr id="0" name=""/>
        <dsp:cNvSpPr/>
      </dsp:nvSpPr>
      <dsp:spPr>
        <a:xfrm>
          <a:off x="2701667" y="1352423"/>
          <a:ext cx="982195" cy="982195"/>
        </a:xfrm>
        <a:prstGeom prst="ellipse">
          <a:avLst/>
        </a:prstGeom>
        <a:blipFill>
          <a:blip xmlns:r="http://schemas.openxmlformats.org/officeDocument/2006/relationships" r:embed="rId2" cstate="hq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296ABE-5FB5-47AD-95AA-043AD15CA4E3}">
      <dsp:nvSpPr>
        <dsp:cNvPr id="0" name=""/>
        <dsp:cNvSpPr/>
      </dsp:nvSpPr>
      <dsp:spPr>
        <a:xfrm>
          <a:off x="3683863" y="1349968"/>
          <a:ext cx="1473293" cy="982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l" defTabSz="444500">
            <a:lnSpc>
              <a:spcPct val="90000"/>
            </a:lnSpc>
            <a:spcBef>
              <a:spcPct val="0"/>
            </a:spcBef>
            <a:spcAft>
              <a:spcPct val="35000"/>
            </a:spcAft>
          </a:pPr>
          <a:r>
            <a:rPr lang="da-DK" sz="1000" kern="1200" dirty="0">
              <a:latin typeface="Soho Gothic Std" panose="020B0503030504020204" pitchFamily="34" charset="0"/>
            </a:rPr>
            <a:t>Rybners Erhvervsuddannelser</a:t>
          </a:r>
        </a:p>
      </dsp:txBody>
      <dsp:txXfrm>
        <a:off x="3683863" y="1349968"/>
        <a:ext cx="1473293" cy="982195"/>
      </dsp:txXfrm>
    </dsp:sp>
  </dsp:spTree>
</dsp:drawing>
</file>

<file path=ppt/diagrams/layout1.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DA3460-2055-4439-A393-4EF3DBCE353B}" type="datetimeFigureOut">
              <a:rPr lang="da-DK" smtClean="0"/>
              <a:t>12-04-2021</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EFE879-652C-400D-A0C8-82BA8F1DE3AF}" type="slidenum">
              <a:rPr lang="da-DK" smtClean="0"/>
              <a:t>‹nr.›</a:t>
            </a:fld>
            <a:endParaRPr lang="da-DK"/>
          </a:p>
        </p:txBody>
      </p:sp>
    </p:spTree>
    <p:extLst>
      <p:ext uri="{BB962C8B-B14F-4D97-AF65-F5344CB8AC3E}">
        <p14:creationId xmlns:p14="http://schemas.microsoft.com/office/powerpoint/2010/main" val="2745463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kuula.co/post/7WLwH/collection/7Y99h"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rybners.dk/besoeg-rybners/brobygning/eux-busines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rybners.dk/om-os/nyheder/nyhedsbrev"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Velkommen </a:t>
            </a:r>
            <a:r>
              <a:rPr lang="da-DK"/>
              <a:t>til brobygning</a:t>
            </a:r>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1</a:t>
            </a:fld>
            <a:endParaRPr lang="da-DK"/>
          </a:p>
        </p:txBody>
      </p:sp>
    </p:spTree>
    <p:extLst>
      <p:ext uri="{BB962C8B-B14F-4D97-AF65-F5344CB8AC3E}">
        <p14:creationId xmlns:p14="http://schemas.microsoft.com/office/powerpoint/2010/main" val="2391718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10</a:t>
            </a:fld>
            <a:endParaRPr lang="da-DK"/>
          </a:p>
        </p:txBody>
      </p:sp>
    </p:spTree>
    <p:extLst>
      <p:ext uri="{BB962C8B-B14F-4D97-AF65-F5344CB8AC3E}">
        <p14:creationId xmlns:p14="http://schemas.microsoft.com/office/powerpoint/2010/main" val="39971223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Velkommen til </a:t>
            </a:r>
            <a:r>
              <a:rPr lang="da-DK" dirty="0" err="1"/>
              <a:t>brobgning</a:t>
            </a:r>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13</a:t>
            </a:fld>
            <a:endParaRPr lang="da-DK"/>
          </a:p>
        </p:txBody>
      </p:sp>
    </p:spTree>
    <p:extLst>
      <p:ext uri="{BB962C8B-B14F-4D97-AF65-F5344CB8AC3E}">
        <p14:creationId xmlns:p14="http://schemas.microsoft.com/office/powerpoint/2010/main" val="1555279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Virtuel rundtur på</a:t>
            </a:r>
            <a:r>
              <a:rPr lang="da-DK" baseline="0" dirty="0" smtClean="0"/>
              <a:t> </a:t>
            </a:r>
            <a:r>
              <a:rPr lang="da-DK" sz="1200" dirty="0" smtClean="0">
                <a:latin typeface="Soho Gothic Std" panose="020B0503030504020204" pitchFamily="34" charset="0"/>
                <a:hlinkClick r:id="rId3"/>
              </a:rPr>
              <a:t>https://kuula.co/post/7WLwH/collection/7Y99h</a:t>
            </a:r>
            <a:endParaRPr lang="da-DK" dirty="0"/>
          </a:p>
        </p:txBody>
      </p:sp>
      <p:sp>
        <p:nvSpPr>
          <p:cNvPr id="4" name="Pladsholder til slidenummer 3"/>
          <p:cNvSpPr>
            <a:spLocks noGrp="1"/>
          </p:cNvSpPr>
          <p:nvPr>
            <p:ph type="sldNum" sz="quarter" idx="10"/>
          </p:nvPr>
        </p:nvSpPr>
        <p:spPr/>
        <p:txBody>
          <a:bodyPr/>
          <a:lstStyle/>
          <a:p>
            <a:fld id="{5FEFE879-652C-400D-A0C8-82BA8F1DE3AF}" type="slidenum">
              <a:rPr lang="da-DK" smtClean="0"/>
              <a:t>2</a:t>
            </a:fld>
            <a:endParaRPr lang="da-DK"/>
          </a:p>
        </p:txBody>
      </p:sp>
    </p:spTree>
    <p:extLst>
      <p:ext uri="{BB962C8B-B14F-4D97-AF65-F5344CB8AC3E}">
        <p14:creationId xmlns:p14="http://schemas.microsoft.com/office/powerpoint/2010/main" val="1922039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kern="1200" dirty="0">
                <a:solidFill>
                  <a:schemeClr val="tx1"/>
                </a:solidFill>
                <a:effectLst/>
                <a:latin typeface="+mn-lt"/>
                <a:ea typeface="+mn-ea"/>
                <a:cs typeface="+mn-cs"/>
              </a:rPr>
              <a:t>På Rybners råder over en bred pallette af ungdomsuddannelser. Derfor kan vi tilbyde dig den helt rigtige uddannelse. Vores vejledere hjælper dig gerne med at finde vej til den rette uddannelse, så det kan føles trygt at starte på Rybners.</a:t>
            </a:r>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3</a:t>
            </a:fld>
            <a:endParaRPr lang="da-DK"/>
          </a:p>
        </p:txBody>
      </p:sp>
    </p:spTree>
    <p:extLst>
      <p:ext uri="{BB962C8B-B14F-4D97-AF65-F5344CB8AC3E}">
        <p14:creationId xmlns:p14="http://schemas.microsoft.com/office/powerpoint/2010/main" val="554236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Rybners er et godt og trygt valg, for med hele paletten af uddannelser er der en uddannelse til alle. Specialister hjælper med at finde den rette vej. På Rybners får elever og kursister undervisning, der tager afsæt i den enkelte, og hvor lærerne inddrager digital læring i det omfang, det giver mening. Eleverne møder interesserede og engagerede lærere, der giver individuel og konkret feedback på et højt fagligt niveau. Det faglige niveau er præget af en stor bredde og dybde. </a:t>
            </a:r>
          </a:p>
        </p:txBody>
      </p:sp>
      <p:sp>
        <p:nvSpPr>
          <p:cNvPr id="4" name="Pladsholder til slidenummer 3"/>
          <p:cNvSpPr>
            <a:spLocks noGrp="1"/>
          </p:cNvSpPr>
          <p:nvPr>
            <p:ph type="sldNum" sz="quarter" idx="5"/>
          </p:nvPr>
        </p:nvSpPr>
        <p:spPr/>
        <p:txBody>
          <a:bodyPr/>
          <a:lstStyle/>
          <a:p>
            <a:fld id="{5FEFE879-652C-400D-A0C8-82BA8F1DE3AF}" type="slidenum">
              <a:rPr lang="da-DK" smtClean="0"/>
              <a:t>4</a:t>
            </a:fld>
            <a:endParaRPr lang="da-DK"/>
          </a:p>
        </p:txBody>
      </p:sp>
    </p:spTree>
    <p:extLst>
      <p:ext uri="{BB962C8B-B14F-4D97-AF65-F5344CB8AC3E}">
        <p14:creationId xmlns:p14="http://schemas.microsoft.com/office/powerpoint/2010/main" val="1663842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kern="1200" dirty="0">
                <a:solidFill>
                  <a:schemeClr val="tx1"/>
                </a:solidFill>
                <a:effectLst/>
                <a:latin typeface="+mn-lt"/>
                <a:ea typeface="+mn-ea"/>
                <a:cs typeface="+mn-cs"/>
              </a:rPr>
              <a:t>Vi har en bred pallette af ungdomsuddannelser – både gymnasier og erhvervsuddannelser. Her får du en ultrakort præsentation af uddannelser på Rybners.</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Vores erhvervsuddannelser:</a:t>
            </a:r>
          </a:p>
          <a:p>
            <a:endParaRPr lang="da-DK" sz="1200" b="1"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Tekniske Skole</a:t>
            </a:r>
          </a:p>
          <a:p>
            <a:r>
              <a:rPr lang="da-DK" sz="1200" kern="1200" dirty="0">
                <a:solidFill>
                  <a:schemeClr val="tx1"/>
                </a:solidFill>
                <a:effectLst/>
                <a:latin typeface="+mn-lt"/>
                <a:ea typeface="+mn-ea"/>
                <a:cs typeface="+mn-cs"/>
              </a:rPr>
              <a:t>På Teknisk Skole bliver du klædt på til et arbejdsmarked, der kalder på faglært arbejdskraft. Du får faglige kompetencer og færdigheder, og skaber en fremtid fuld af muligheder.</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Handelsskole </a:t>
            </a:r>
          </a:p>
          <a:p>
            <a:r>
              <a:rPr lang="da-DK" sz="1200" kern="1200" dirty="0">
                <a:solidFill>
                  <a:schemeClr val="tx1"/>
                </a:solidFill>
                <a:effectLst/>
                <a:latin typeface="+mn-lt"/>
                <a:ea typeface="+mn-ea"/>
                <a:cs typeface="+mn-cs"/>
              </a:rPr>
              <a:t>Din merkantile fremtid begynder på Rybners handelsskole. Du kommer hurtigt ud på arbejdsmarkedet som elev inden for Detailhandel eller Handel, og får du lyst til at videreuddanne dig, er mulighederne mange. </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EUX</a:t>
            </a:r>
          </a:p>
          <a:p>
            <a:r>
              <a:rPr lang="da-DK" sz="1200" kern="1200" dirty="0">
                <a:solidFill>
                  <a:schemeClr val="tx1"/>
                </a:solidFill>
                <a:effectLst/>
                <a:latin typeface="+mn-lt"/>
                <a:ea typeface="+mn-ea"/>
                <a:cs typeface="+mn-cs"/>
              </a:rPr>
              <a:t>EUX er en ungdomsuddannelse hvor du får både en studentereksamen og en erhvervsuddannelse. Du får det bedste fra begge verdener. Mulighederne er mange, og du kan selv vælge om du vil i arbejde eller læse videre. </a:t>
            </a:r>
          </a:p>
          <a:p>
            <a:endParaRPr lang="da-DK" sz="1200" b="1"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Vores gymnasier:</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HTX</a:t>
            </a:r>
          </a:p>
          <a:p>
            <a:r>
              <a:rPr lang="da-DK" sz="1200" kern="1200" dirty="0">
                <a:solidFill>
                  <a:schemeClr val="tx1"/>
                </a:solidFill>
                <a:effectLst/>
                <a:latin typeface="+mn-lt"/>
                <a:ea typeface="+mn-ea"/>
                <a:cs typeface="+mn-cs"/>
              </a:rPr>
              <a:t>Med en 3-årig HTX-uddannelse, hvor du får nye fag indenfor teknik, teknologi, naturvidenskab og IT, har du alle muligheder. Din uddannelse bliver en spændende tid med anvendelse af teori i praksis.</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HHX</a:t>
            </a:r>
          </a:p>
          <a:p>
            <a:r>
              <a:rPr lang="da-DK" sz="1200" kern="1200" dirty="0">
                <a:solidFill>
                  <a:schemeClr val="tx1"/>
                </a:solidFill>
                <a:effectLst/>
                <a:latin typeface="+mn-lt"/>
                <a:ea typeface="+mn-ea"/>
                <a:cs typeface="+mn-cs"/>
              </a:rPr>
              <a:t>På Rybners HHX får du nye fag på skemaet og nye kompetencer. Du kommer tæt på virkeligheden med relevante fag og projektarbejder. HHX er en 3-årig uddannelse med en erhvervsorienteret og international profil, som giver dig adgang til en lang række videregående uddannelser. På HHX bliver du uddannet til fremtiden.</a:t>
            </a:r>
          </a:p>
          <a:p>
            <a:endParaRPr lang="da-DK" sz="1200" kern="1200" dirty="0">
              <a:solidFill>
                <a:schemeClr val="tx1"/>
              </a:solidFill>
              <a:effectLst/>
              <a:latin typeface="+mn-lt"/>
              <a:ea typeface="+mn-ea"/>
              <a:cs typeface="+mn-cs"/>
            </a:endParaRPr>
          </a:p>
          <a:p>
            <a:r>
              <a:rPr lang="da-DK" sz="1200" b="1" kern="1200" dirty="0">
                <a:solidFill>
                  <a:schemeClr val="tx1"/>
                </a:solidFill>
                <a:effectLst/>
                <a:latin typeface="+mn-lt"/>
                <a:ea typeface="+mn-ea"/>
                <a:cs typeface="+mn-cs"/>
              </a:rPr>
              <a:t>STX</a:t>
            </a:r>
          </a:p>
          <a:p>
            <a:r>
              <a:rPr lang="da-DK" sz="1200" kern="1200" dirty="0">
                <a:solidFill>
                  <a:schemeClr val="tx1"/>
                </a:solidFill>
                <a:effectLst/>
                <a:latin typeface="+mn-lt"/>
                <a:ea typeface="+mn-ea"/>
                <a:cs typeface="+mn-cs"/>
              </a:rPr>
              <a:t>På Rybners STX åbner du en verden af muligheder for dig. En verden, hvor du både fagligt og menneskeligt bliver rustet til at gennemføre din drømmeuddannelse. Du får med en STX-uddannelse både dannelse og uddannelse.</a:t>
            </a:r>
          </a:p>
          <a:p>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5</a:t>
            </a:fld>
            <a:endParaRPr lang="da-DK"/>
          </a:p>
        </p:txBody>
      </p:sp>
    </p:spTree>
    <p:extLst>
      <p:ext uri="{BB962C8B-B14F-4D97-AF65-F5344CB8AC3E}">
        <p14:creationId xmlns:p14="http://schemas.microsoft.com/office/powerpoint/2010/main" val="2750891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Hør, hvad vores elever siger om at gå på Rybners </a:t>
            </a:r>
            <a:r>
              <a:rPr lang="da-DK" dirty="0">
                <a:sym typeface="Wingdings" panose="05000000000000000000" pitchFamily="2" charset="2"/>
              </a:rPr>
              <a:t> </a:t>
            </a:r>
            <a:r>
              <a:rPr lang="da-DK" dirty="0"/>
              <a:t>Tryk på piler så åbner linket, hvor videoen ligger. </a:t>
            </a:r>
          </a:p>
          <a:p>
            <a:r>
              <a:rPr lang="da-DK" dirty="0"/>
              <a:t>https://www.youtube.com/watch?v=h-AtPKAML8M </a:t>
            </a:r>
            <a:r>
              <a:rPr lang="da-DK" dirty="0" smtClean="0"/>
              <a:t>kopier Linket</a:t>
            </a:r>
            <a:r>
              <a:rPr lang="da-DK" baseline="0" dirty="0" smtClean="0"/>
              <a:t> til </a:t>
            </a:r>
            <a:r>
              <a:rPr lang="da-DK" baseline="0" dirty="0" err="1" smtClean="0"/>
              <a:t>youtube</a:t>
            </a:r>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6</a:t>
            </a:fld>
            <a:endParaRPr lang="da-DK"/>
          </a:p>
        </p:txBody>
      </p:sp>
    </p:spTree>
    <p:extLst>
      <p:ext uri="{BB962C8B-B14F-4D97-AF65-F5344CB8AC3E}">
        <p14:creationId xmlns:p14="http://schemas.microsoft.com/office/powerpoint/2010/main" val="3846447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u="sng" dirty="0" smtClean="0">
                <a:hlinkClick r:id="rId3"/>
              </a:rPr>
              <a:t>https://rybners.dk/besoeg-rybners/brobygning/eux-business</a:t>
            </a:r>
            <a:r>
              <a:rPr lang="da-DK" dirty="0" smtClean="0"/>
              <a:t> Kopier Link til Google</a:t>
            </a:r>
            <a:endParaRPr lang="da-DK" dirty="0" smtClean="0">
              <a:latin typeface="Soho Gothic Std" panose="020B0503030504020204" pitchFamily="34" charset="0"/>
            </a:endParaRPr>
          </a:p>
          <a:p>
            <a:endParaRPr lang="da-DK" dirty="0"/>
          </a:p>
        </p:txBody>
      </p:sp>
      <p:sp>
        <p:nvSpPr>
          <p:cNvPr id="4" name="Pladsholder til slidenummer 3"/>
          <p:cNvSpPr>
            <a:spLocks noGrp="1"/>
          </p:cNvSpPr>
          <p:nvPr>
            <p:ph type="sldNum" sz="quarter" idx="10"/>
          </p:nvPr>
        </p:nvSpPr>
        <p:spPr/>
        <p:txBody>
          <a:bodyPr/>
          <a:lstStyle/>
          <a:p>
            <a:fld id="{5FEFE879-652C-400D-A0C8-82BA8F1DE3AF}" type="slidenum">
              <a:rPr lang="da-DK" smtClean="0"/>
              <a:t>7</a:t>
            </a:fld>
            <a:endParaRPr lang="da-DK"/>
          </a:p>
        </p:txBody>
      </p:sp>
    </p:spTree>
    <p:extLst>
      <p:ext uri="{BB962C8B-B14F-4D97-AF65-F5344CB8AC3E}">
        <p14:creationId xmlns:p14="http://schemas.microsoft.com/office/powerpoint/2010/main" val="2369315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https://kuula.co/post/7WLwH/collection/7Y99h</a:t>
            </a:r>
          </a:p>
          <a:p>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8</a:t>
            </a:fld>
            <a:endParaRPr lang="da-DK"/>
          </a:p>
        </p:txBody>
      </p:sp>
    </p:spTree>
    <p:extLst>
      <p:ext uri="{BB962C8B-B14F-4D97-AF65-F5344CB8AC3E}">
        <p14:creationId xmlns:p14="http://schemas.microsoft.com/office/powerpoint/2010/main" val="613858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dirty="0" smtClean="0">
                <a:solidFill>
                  <a:schemeClr val="bg1"/>
                </a:solidFill>
                <a:latin typeface="Soho Gothic Std" panose="020B0503030504020204" pitchFamily="34" charset="0"/>
                <a:hlinkClick r:id="rId3"/>
              </a:rPr>
              <a:t>https://rybners.dk/om-os/nyheder/nyhedsbrev</a:t>
            </a:r>
            <a:endParaRPr lang="da-DK" sz="1200" b="1" dirty="0" smtClean="0">
              <a:solidFill>
                <a:schemeClr val="bg1"/>
              </a:solidFill>
              <a:latin typeface="Soho Gothic Std" panose="020B0503030504020204" pitchFamily="34" charset="0"/>
            </a:endParaRPr>
          </a:p>
          <a:p>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9</a:t>
            </a:fld>
            <a:endParaRPr lang="da-DK"/>
          </a:p>
        </p:txBody>
      </p:sp>
    </p:spTree>
    <p:extLst>
      <p:ext uri="{BB962C8B-B14F-4D97-AF65-F5344CB8AC3E}">
        <p14:creationId xmlns:p14="http://schemas.microsoft.com/office/powerpoint/2010/main" val="19112161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4F7DC6-EE41-4EFE-B653-70ED1A57A781}"/>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E1A4AEF9-787B-4449-B4CD-921902547E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62CDDFF4-34CD-4001-9B8E-281A7EA298F4}"/>
              </a:ext>
            </a:extLst>
          </p:cNvPr>
          <p:cNvSpPr>
            <a:spLocks noGrp="1"/>
          </p:cNvSpPr>
          <p:nvPr>
            <p:ph type="dt" sz="half" idx="10"/>
          </p:nvPr>
        </p:nvSpPr>
        <p:spPr/>
        <p:txBody>
          <a:bodyPr/>
          <a:lstStyle/>
          <a:p>
            <a:fld id="{B90F88B5-BD6A-4C73-872A-59297F849EAA}" type="datetimeFigureOut">
              <a:rPr lang="da-DK" smtClean="0"/>
              <a:t>12-04-2021</a:t>
            </a:fld>
            <a:endParaRPr lang="da-DK"/>
          </a:p>
        </p:txBody>
      </p:sp>
      <p:sp>
        <p:nvSpPr>
          <p:cNvPr id="5" name="Pladsholder til sidefod 4">
            <a:extLst>
              <a:ext uri="{FF2B5EF4-FFF2-40B4-BE49-F238E27FC236}">
                <a16:creationId xmlns:a16="http://schemas.microsoft.com/office/drawing/2014/main" id="{03E02371-45B1-4B39-AF75-E4CDA4F16D9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F3236EBF-E739-4CD3-8D5A-6C872A7B65DA}"/>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932145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AD0C0F-E516-4792-B875-223AB87E79D3}"/>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C765756C-1A61-4FE2-B6AB-A51267AF9CAB}"/>
              </a:ext>
            </a:extLst>
          </p:cNvPr>
          <p:cNvSpPr>
            <a:spLocks noGrp="1"/>
          </p:cNvSpPr>
          <p:nvPr>
            <p:ph type="body" orient="vert" idx="1"/>
          </p:nvPr>
        </p:nvSpPr>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4606C681-13BD-4C70-87AB-9CFDB3864706}"/>
              </a:ext>
            </a:extLst>
          </p:cNvPr>
          <p:cNvSpPr>
            <a:spLocks noGrp="1"/>
          </p:cNvSpPr>
          <p:nvPr>
            <p:ph type="dt" sz="half" idx="10"/>
          </p:nvPr>
        </p:nvSpPr>
        <p:spPr/>
        <p:txBody>
          <a:bodyPr/>
          <a:lstStyle/>
          <a:p>
            <a:fld id="{B90F88B5-BD6A-4C73-872A-59297F849EAA}" type="datetimeFigureOut">
              <a:rPr lang="da-DK" smtClean="0"/>
              <a:t>12-04-2021</a:t>
            </a:fld>
            <a:endParaRPr lang="da-DK"/>
          </a:p>
        </p:txBody>
      </p:sp>
      <p:sp>
        <p:nvSpPr>
          <p:cNvPr id="5" name="Pladsholder til sidefod 4">
            <a:extLst>
              <a:ext uri="{FF2B5EF4-FFF2-40B4-BE49-F238E27FC236}">
                <a16:creationId xmlns:a16="http://schemas.microsoft.com/office/drawing/2014/main" id="{22AC497B-522B-4A10-BA7E-8C39593100A1}"/>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46CB3B08-FE7A-4E34-8F63-5C064054B475}"/>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528081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CCFE7E72-E8C9-4E68-B911-35887E4F71BA}"/>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C60B1636-1D5A-43A7-91D8-FC7DAF887B0D}"/>
              </a:ext>
            </a:extLst>
          </p:cNvPr>
          <p:cNvSpPr>
            <a:spLocks noGrp="1"/>
          </p:cNvSpPr>
          <p:nvPr>
            <p:ph type="body" orient="vert" idx="1"/>
          </p:nvPr>
        </p:nvSpPr>
        <p:spPr>
          <a:xfrm>
            <a:off x="838200" y="365125"/>
            <a:ext cx="7734300" cy="5811838"/>
          </a:xfrm>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F2E51EF-18FE-47BD-A742-2787DBE2E3FC}"/>
              </a:ext>
            </a:extLst>
          </p:cNvPr>
          <p:cNvSpPr>
            <a:spLocks noGrp="1"/>
          </p:cNvSpPr>
          <p:nvPr>
            <p:ph type="dt" sz="half" idx="10"/>
          </p:nvPr>
        </p:nvSpPr>
        <p:spPr/>
        <p:txBody>
          <a:bodyPr/>
          <a:lstStyle/>
          <a:p>
            <a:fld id="{B90F88B5-BD6A-4C73-872A-59297F849EAA}" type="datetimeFigureOut">
              <a:rPr lang="da-DK" smtClean="0"/>
              <a:t>12-04-2021</a:t>
            </a:fld>
            <a:endParaRPr lang="da-DK"/>
          </a:p>
        </p:txBody>
      </p:sp>
      <p:sp>
        <p:nvSpPr>
          <p:cNvPr id="5" name="Pladsholder til sidefod 4">
            <a:extLst>
              <a:ext uri="{FF2B5EF4-FFF2-40B4-BE49-F238E27FC236}">
                <a16:creationId xmlns:a16="http://schemas.microsoft.com/office/drawing/2014/main" id="{32F02C61-4286-45D7-9120-9F758828BC9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B28315E-6131-4396-91F1-3FA1ECAB7AC7}"/>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1648582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E5A6E3-DB78-460D-82F3-E6F97CC06C3F}"/>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7ABE2494-F87C-4D47-9AF1-E052702518D3}"/>
              </a:ext>
            </a:extLst>
          </p:cNvPr>
          <p:cNvSpPr>
            <a:spLocks noGrp="1"/>
          </p:cNvSpPr>
          <p:nvPr>
            <p:ph idx="1"/>
          </p:nvPr>
        </p:nvSpPr>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A8B8C882-3E55-4AB5-A1D7-B8E2905A2D74}"/>
              </a:ext>
            </a:extLst>
          </p:cNvPr>
          <p:cNvSpPr>
            <a:spLocks noGrp="1"/>
          </p:cNvSpPr>
          <p:nvPr>
            <p:ph type="dt" sz="half" idx="10"/>
          </p:nvPr>
        </p:nvSpPr>
        <p:spPr/>
        <p:txBody>
          <a:bodyPr/>
          <a:lstStyle/>
          <a:p>
            <a:fld id="{B90F88B5-BD6A-4C73-872A-59297F849EAA}" type="datetimeFigureOut">
              <a:rPr lang="da-DK" smtClean="0"/>
              <a:t>12-04-2021</a:t>
            </a:fld>
            <a:endParaRPr lang="da-DK"/>
          </a:p>
        </p:txBody>
      </p:sp>
      <p:sp>
        <p:nvSpPr>
          <p:cNvPr id="5" name="Pladsholder til sidefod 4">
            <a:extLst>
              <a:ext uri="{FF2B5EF4-FFF2-40B4-BE49-F238E27FC236}">
                <a16:creationId xmlns:a16="http://schemas.microsoft.com/office/drawing/2014/main" id="{84FB58EA-28B5-4F56-876B-08658796EA12}"/>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446A07D7-99EB-4DA2-B1D2-B17C0889CA65}"/>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2018240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6873BA-BC44-45C3-B53A-EEE4EAFC9A7E}"/>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983D4398-1AA2-498D-BE22-5D6C4B173B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Rediger teksttypografien i masteren</a:t>
            </a:r>
          </a:p>
        </p:txBody>
      </p:sp>
      <p:sp>
        <p:nvSpPr>
          <p:cNvPr id="4" name="Pladsholder til dato 3">
            <a:extLst>
              <a:ext uri="{FF2B5EF4-FFF2-40B4-BE49-F238E27FC236}">
                <a16:creationId xmlns:a16="http://schemas.microsoft.com/office/drawing/2014/main" id="{B2048A12-F873-499B-B125-7ADFE97DF2DA}"/>
              </a:ext>
            </a:extLst>
          </p:cNvPr>
          <p:cNvSpPr>
            <a:spLocks noGrp="1"/>
          </p:cNvSpPr>
          <p:nvPr>
            <p:ph type="dt" sz="half" idx="10"/>
          </p:nvPr>
        </p:nvSpPr>
        <p:spPr/>
        <p:txBody>
          <a:bodyPr/>
          <a:lstStyle/>
          <a:p>
            <a:fld id="{B90F88B5-BD6A-4C73-872A-59297F849EAA}" type="datetimeFigureOut">
              <a:rPr lang="da-DK" smtClean="0"/>
              <a:t>12-04-2021</a:t>
            </a:fld>
            <a:endParaRPr lang="da-DK"/>
          </a:p>
        </p:txBody>
      </p:sp>
      <p:sp>
        <p:nvSpPr>
          <p:cNvPr id="5" name="Pladsholder til sidefod 4">
            <a:extLst>
              <a:ext uri="{FF2B5EF4-FFF2-40B4-BE49-F238E27FC236}">
                <a16:creationId xmlns:a16="http://schemas.microsoft.com/office/drawing/2014/main" id="{9E359FED-5CA1-49AE-9A09-9A92EBDC7BFC}"/>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4D17BE4-A7CC-4015-BA9E-3513E38D1F77}"/>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626536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9548F9-1E51-4555-8D7E-BE4E80122BF2}"/>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4ACA233E-02E2-4EC3-8546-8A5BCCC97616}"/>
              </a:ext>
            </a:extLst>
          </p:cNvPr>
          <p:cNvSpPr>
            <a:spLocks noGrp="1"/>
          </p:cNvSpPr>
          <p:nvPr>
            <p:ph sz="half" idx="1"/>
          </p:nvPr>
        </p:nvSpPr>
        <p:spPr>
          <a:xfrm>
            <a:off x="838200" y="1825625"/>
            <a:ext cx="5181600" cy="435133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38BA8516-B29A-4835-9C50-C022C247F087}"/>
              </a:ext>
            </a:extLst>
          </p:cNvPr>
          <p:cNvSpPr>
            <a:spLocks noGrp="1"/>
          </p:cNvSpPr>
          <p:nvPr>
            <p:ph sz="half" idx="2"/>
          </p:nvPr>
        </p:nvSpPr>
        <p:spPr>
          <a:xfrm>
            <a:off x="6172200" y="1825625"/>
            <a:ext cx="5181600" cy="435133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6DD3BA64-F48C-458C-9495-236432061FD2}"/>
              </a:ext>
            </a:extLst>
          </p:cNvPr>
          <p:cNvSpPr>
            <a:spLocks noGrp="1"/>
          </p:cNvSpPr>
          <p:nvPr>
            <p:ph type="dt" sz="half" idx="10"/>
          </p:nvPr>
        </p:nvSpPr>
        <p:spPr/>
        <p:txBody>
          <a:bodyPr/>
          <a:lstStyle/>
          <a:p>
            <a:fld id="{B90F88B5-BD6A-4C73-872A-59297F849EAA}" type="datetimeFigureOut">
              <a:rPr lang="da-DK" smtClean="0"/>
              <a:t>12-04-2021</a:t>
            </a:fld>
            <a:endParaRPr lang="da-DK"/>
          </a:p>
        </p:txBody>
      </p:sp>
      <p:sp>
        <p:nvSpPr>
          <p:cNvPr id="6" name="Pladsholder til sidefod 5">
            <a:extLst>
              <a:ext uri="{FF2B5EF4-FFF2-40B4-BE49-F238E27FC236}">
                <a16:creationId xmlns:a16="http://schemas.microsoft.com/office/drawing/2014/main" id="{57B9526C-4990-408B-9049-96EC05ECC521}"/>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D002CF71-EC68-42DF-B860-AA3A4F337D98}"/>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910158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F88853-05C8-4209-932D-D638B6BEB7A8}"/>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43726088-81F3-48DA-AE97-0B78335386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4" name="Pladsholder til indhold 3">
            <a:extLst>
              <a:ext uri="{FF2B5EF4-FFF2-40B4-BE49-F238E27FC236}">
                <a16:creationId xmlns:a16="http://schemas.microsoft.com/office/drawing/2014/main" id="{0CB4A0F9-14BB-480C-A2CC-2127254E6D41}"/>
              </a:ext>
            </a:extLst>
          </p:cNvPr>
          <p:cNvSpPr>
            <a:spLocks noGrp="1"/>
          </p:cNvSpPr>
          <p:nvPr>
            <p:ph sz="half" idx="2"/>
          </p:nvPr>
        </p:nvSpPr>
        <p:spPr>
          <a:xfrm>
            <a:off x="839788" y="2505075"/>
            <a:ext cx="5157787" cy="368458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F9F2D9E7-B551-4300-B508-9861859E84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6" name="Pladsholder til indhold 5">
            <a:extLst>
              <a:ext uri="{FF2B5EF4-FFF2-40B4-BE49-F238E27FC236}">
                <a16:creationId xmlns:a16="http://schemas.microsoft.com/office/drawing/2014/main" id="{285FFBBA-462E-4DBE-A998-8FBDC563B037}"/>
              </a:ext>
            </a:extLst>
          </p:cNvPr>
          <p:cNvSpPr>
            <a:spLocks noGrp="1"/>
          </p:cNvSpPr>
          <p:nvPr>
            <p:ph sz="quarter" idx="4"/>
          </p:nvPr>
        </p:nvSpPr>
        <p:spPr>
          <a:xfrm>
            <a:off x="6172200" y="2505075"/>
            <a:ext cx="5183188" cy="368458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9CED1AB0-B8EC-405F-9C30-BFD17FD2FCE7}"/>
              </a:ext>
            </a:extLst>
          </p:cNvPr>
          <p:cNvSpPr>
            <a:spLocks noGrp="1"/>
          </p:cNvSpPr>
          <p:nvPr>
            <p:ph type="dt" sz="half" idx="10"/>
          </p:nvPr>
        </p:nvSpPr>
        <p:spPr/>
        <p:txBody>
          <a:bodyPr/>
          <a:lstStyle/>
          <a:p>
            <a:fld id="{B90F88B5-BD6A-4C73-872A-59297F849EAA}" type="datetimeFigureOut">
              <a:rPr lang="da-DK" smtClean="0"/>
              <a:t>12-04-2021</a:t>
            </a:fld>
            <a:endParaRPr lang="da-DK"/>
          </a:p>
        </p:txBody>
      </p:sp>
      <p:sp>
        <p:nvSpPr>
          <p:cNvPr id="8" name="Pladsholder til sidefod 7">
            <a:extLst>
              <a:ext uri="{FF2B5EF4-FFF2-40B4-BE49-F238E27FC236}">
                <a16:creationId xmlns:a16="http://schemas.microsoft.com/office/drawing/2014/main" id="{58D24705-3E14-4DF1-B821-A44C5D85BBC2}"/>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4916D704-478E-4C57-8C31-BD53B2AFE959}"/>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2342400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5F3A85-9E6B-4CEB-8A76-0E887719EFC9}"/>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C34755A2-4EC3-42C0-B21C-B77404B9904D}"/>
              </a:ext>
            </a:extLst>
          </p:cNvPr>
          <p:cNvSpPr>
            <a:spLocks noGrp="1"/>
          </p:cNvSpPr>
          <p:nvPr>
            <p:ph type="dt" sz="half" idx="10"/>
          </p:nvPr>
        </p:nvSpPr>
        <p:spPr/>
        <p:txBody>
          <a:bodyPr/>
          <a:lstStyle/>
          <a:p>
            <a:fld id="{B90F88B5-BD6A-4C73-872A-59297F849EAA}" type="datetimeFigureOut">
              <a:rPr lang="da-DK" smtClean="0"/>
              <a:t>12-04-2021</a:t>
            </a:fld>
            <a:endParaRPr lang="da-DK"/>
          </a:p>
        </p:txBody>
      </p:sp>
      <p:sp>
        <p:nvSpPr>
          <p:cNvPr id="4" name="Pladsholder til sidefod 3">
            <a:extLst>
              <a:ext uri="{FF2B5EF4-FFF2-40B4-BE49-F238E27FC236}">
                <a16:creationId xmlns:a16="http://schemas.microsoft.com/office/drawing/2014/main" id="{36F5039B-F9C9-4DB2-BF8A-3C3F23B69557}"/>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1FDE6227-9486-4A7A-B547-B861C958BD7A}"/>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730920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410857E8-525E-4F53-B739-FB5A38C1F01E}"/>
              </a:ext>
            </a:extLst>
          </p:cNvPr>
          <p:cNvSpPr>
            <a:spLocks noGrp="1"/>
          </p:cNvSpPr>
          <p:nvPr>
            <p:ph type="dt" sz="half" idx="10"/>
          </p:nvPr>
        </p:nvSpPr>
        <p:spPr/>
        <p:txBody>
          <a:bodyPr/>
          <a:lstStyle/>
          <a:p>
            <a:fld id="{B90F88B5-BD6A-4C73-872A-59297F849EAA}" type="datetimeFigureOut">
              <a:rPr lang="da-DK" smtClean="0"/>
              <a:t>12-04-2021</a:t>
            </a:fld>
            <a:endParaRPr lang="da-DK"/>
          </a:p>
        </p:txBody>
      </p:sp>
      <p:sp>
        <p:nvSpPr>
          <p:cNvPr id="3" name="Pladsholder til sidefod 2">
            <a:extLst>
              <a:ext uri="{FF2B5EF4-FFF2-40B4-BE49-F238E27FC236}">
                <a16:creationId xmlns:a16="http://schemas.microsoft.com/office/drawing/2014/main" id="{B39A12D4-11A5-4B3F-B73B-1F87D9466DF1}"/>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3B5DCC0A-8B38-4674-BB40-F22745B4ADF1}"/>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438456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13569B-D00F-4C3F-BD10-D0A3FDD90910}"/>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018FC8A1-A169-4CFD-AC7A-082C3C390C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EDAB9799-B7D1-4346-9944-2FAEC5155C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Pladsholder til dato 4">
            <a:extLst>
              <a:ext uri="{FF2B5EF4-FFF2-40B4-BE49-F238E27FC236}">
                <a16:creationId xmlns:a16="http://schemas.microsoft.com/office/drawing/2014/main" id="{90561873-D0C2-4DEB-95E2-AF594F5D0CC4}"/>
              </a:ext>
            </a:extLst>
          </p:cNvPr>
          <p:cNvSpPr>
            <a:spLocks noGrp="1"/>
          </p:cNvSpPr>
          <p:nvPr>
            <p:ph type="dt" sz="half" idx="10"/>
          </p:nvPr>
        </p:nvSpPr>
        <p:spPr/>
        <p:txBody>
          <a:bodyPr/>
          <a:lstStyle/>
          <a:p>
            <a:fld id="{B90F88B5-BD6A-4C73-872A-59297F849EAA}" type="datetimeFigureOut">
              <a:rPr lang="da-DK" smtClean="0"/>
              <a:t>12-04-2021</a:t>
            </a:fld>
            <a:endParaRPr lang="da-DK"/>
          </a:p>
        </p:txBody>
      </p:sp>
      <p:sp>
        <p:nvSpPr>
          <p:cNvPr id="6" name="Pladsholder til sidefod 5">
            <a:extLst>
              <a:ext uri="{FF2B5EF4-FFF2-40B4-BE49-F238E27FC236}">
                <a16:creationId xmlns:a16="http://schemas.microsoft.com/office/drawing/2014/main" id="{53680E79-1581-4041-A077-0912F12788F5}"/>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72DD4DB0-DA5E-4779-93B4-58AB59F8CB88}"/>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3808898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F2B09F-9015-421B-A38A-9536D474763E}"/>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0C19F7FB-EA0D-478C-A3FB-8541E7EE06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0D8FD5D0-C417-463F-9BA8-2F62B254B3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Pladsholder til dato 4">
            <a:extLst>
              <a:ext uri="{FF2B5EF4-FFF2-40B4-BE49-F238E27FC236}">
                <a16:creationId xmlns:a16="http://schemas.microsoft.com/office/drawing/2014/main" id="{0F87EB25-E57A-497B-B26D-03FBDF24DE0F}"/>
              </a:ext>
            </a:extLst>
          </p:cNvPr>
          <p:cNvSpPr>
            <a:spLocks noGrp="1"/>
          </p:cNvSpPr>
          <p:nvPr>
            <p:ph type="dt" sz="half" idx="10"/>
          </p:nvPr>
        </p:nvSpPr>
        <p:spPr/>
        <p:txBody>
          <a:bodyPr/>
          <a:lstStyle/>
          <a:p>
            <a:fld id="{B90F88B5-BD6A-4C73-872A-59297F849EAA}" type="datetimeFigureOut">
              <a:rPr lang="da-DK" smtClean="0"/>
              <a:t>12-04-2021</a:t>
            </a:fld>
            <a:endParaRPr lang="da-DK"/>
          </a:p>
        </p:txBody>
      </p:sp>
      <p:sp>
        <p:nvSpPr>
          <p:cNvPr id="6" name="Pladsholder til sidefod 5">
            <a:extLst>
              <a:ext uri="{FF2B5EF4-FFF2-40B4-BE49-F238E27FC236}">
                <a16:creationId xmlns:a16="http://schemas.microsoft.com/office/drawing/2014/main" id="{FB353FCC-D146-486F-998F-878BBA51175A}"/>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FAA46ADD-E736-4C5B-8076-82BD7406B046}"/>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3772357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B3CAA1F9-E4BC-47EE-88C7-E1610050B4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EC6E35E6-82D3-44C5-9F6E-C99B8EBB7F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6B77DB43-D9B4-4F41-8225-61D835E78C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0F88B5-BD6A-4C73-872A-59297F849EAA}" type="datetimeFigureOut">
              <a:rPr lang="da-DK" smtClean="0"/>
              <a:t>12-04-2021</a:t>
            </a:fld>
            <a:endParaRPr lang="da-DK"/>
          </a:p>
        </p:txBody>
      </p:sp>
      <p:sp>
        <p:nvSpPr>
          <p:cNvPr id="5" name="Pladsholder til sidefod 4">
            <a:extLst>
              <a:ext uri="{FF2B5EF4-FFF2-40B4-BE49-F238E27FC236}">
                <a16:creationId xmlns:a16="http://schemas.microsoft.com/office/drawing/2014/main" id="{56F5DB2A-D737-4A10-A3D5-E6032601D0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285920EF-4826-4220-9176-4E75B99C11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CE36F1-62D6-46B9-BCC3-2FE8AC9DD9BA}" type="slidenum">
              <a:rPr lang="da-DK" smtClean="0"/>
              <a:t>‹nr.›</a:t>
            </a:fld>
            <a:endParaRPr lang="da-DK"/>
          </a:p>
        </p:txBody>
      </p:sp>
    </p:spTree>
    <p:extLst>
      <p:ext uri="{BB962C8B-B14F-4D97-AF65-F5344CB8AC3E}">
        <p14:creationId xmlns:p14="http://schemas.microsoft.com/office/powerpoint/2010/main" val="7427118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hyperlink" Target="http://instagram.com/rybners" TargetMode="Externa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hyperlink" Target="https://rybners.dk/system/snapchat-kode" TargetMode="External"/><Relationship Id="rId5" Type="http://schemas.openxmlformats.org/officeDocument/2006/relationships/diagramQuickStyle" Target="../diagrams/quickStyle1.xml"/><Relationship Id="rId10" Type="http://schemas.openxmlformats.org/officeDocument/2006/relationships/image" Target="../media/image17.jfif"/><Relationship Id="rId4" Type="http://schemas.openxmlformats.org/officeDocument/2006/relationships/diagramLayout" Target="../diagrams/layout1.xml"/><Relationship Id="rId9" Type="http://schemas.openxmlformats.org/officeDocument/2006/relationships/image" Target="../media/image16.jpg"/></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https://www.youtube.com/watch?v=h-AtPKAML8M" TargetMode="External"/><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openxmlformats.org/officeDocument/2006/relationships/hyperlink" Target="https://rybners.dk/besoeg-rybners/brobygning/eux-busines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s://kuula.co/post/7WLwk/collection/7Y99h" TargetMode="External"/><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hyperlink" Target="https://rybners.dk/om-os/nyheder/nyhedsbrev" TargetMode="External"/><Relationship Id="rId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19485C4-AECB-40DB-A63E-945DE854D56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a:bodyPr>
          <a:lstStyle/>
          <a:p>
            <a:r>
              <a:rPr lang="da-DK" sz="6000" b="1" dirty="0">
                <a:solidFill>
                  <a:schemeClr val="bg1"/>
                </a:solidFill>
                <a:latin typeface="Soho Gothic Std" panose="020B0503030504020204" pitchFamily="34" charset="0"/>
              </a:rPr>
              <a:t>Velkommen til brobygning </a:t>
            </a:r>
          </a:p>
          <a:p>
            <a:endParaRPr lang="da-DK" dirty="0"/>
          </a:p>
        </p:txBody>
      </p:sp>
      <p:pic>
        <p:nvPicPr>
          <p:cNvPr id="16" name="Billede 15">
            <a:extLst>
              <a:ext uri="{FF2B5EF4-FFF2-40B4-BE49-F238E27FC236}">
                <a16:creationId xmlns:a16="http://schemas.microsoft.com/office/drawing/2014/main" id="{6A04EACA-9F2D-4A1A-8C08-891B46D013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5292" y="5009788"/>
            <a:ext cx="3238500" cy="1352550"/>
          </a:xfrm>
          <a:prstGeom prst="rect">
            <a:avLst/>
          </a:prstGeom>
        </p:spPr>
      </p:pic>
    </p:spTree>
    <p:extLst>
      <p:ext uri="{BB962C8B-B14F-4D97-AF65-F5344CB8AC3E}">
        <p14:creationId xmlns:p14="http://schemas.microsoft.com/office/powerpoint/2010/main" val="802715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C5A950CA-D365-4551-AF9F-97E72DD4F319}"/>
              </a:ext>
            </a:extLst>
          </p:cNvPr>
          <p:cNvSpPr>
            <a:spLocks noGrp="1"/>
          </p:cNvSpPr>
          <p:nvPr>
            <p:ph type="title"/>
          </p:nvPr>
        </p:nvSpPr>
        <p:spPr/>
        <p:txBody>
          <a:bodyPr>
            <a:normAutofit/>
          </a:bodyPr>
          <a:lstStyle/>
          <a:p>
            <a:r>
              <a:rPr lang="da-DK" sz="1800" dirty="0">
                <a:latin typeface="Soho Gothic Std" panose="020B0503030504020204" pitchFamily="34" charset="0"/>
              </a:rPr>
              <a:t>VORES SOCIALE MEDIER</a:t>
            </a:r>
            <a:r>
              <a:rPr lang="da-DK" sz="3200" b="1" dirty="0">
                <a:latin typeface="Soho Gothic Std" panose="020B0503030504020204" pitchFamily="34" charset="0"/>
              </a:rPr>
              <a:t/>
            </a:r>
            <a:br>
              <a:rPr lang="da-DK" sz="3200" b="1" dirty="0">
                <a:latin typeface="Soho Gothic Std" panose="020B0503030504020204" pitchFamily="34" charset="0"/>
              </a:rPr>
            </a:br>
            <a:r>
              <a:rPr lang="da-DK" sz="3200" b="1" dirty="0">
                <a:latin typeface="Soho Gothic Std" panose="020B0503030504020204" pitchFamily="34" charset="0"/>
              </a:rPr>
              <a:t>Følg hverdagen på Rybners</a:t>
            </a:r>
          </a:p>
        </p:txBody>
      </p:sp>
      <p:graphicFrame>
        <p:nvGraphicFramePr>
          <p:cNvPr id="18" name="Pladsholder til indhold 17">
            <a:extLst>
              <a:ext uri="{FF2B5EF4-FFF2-40B4-BE49-F238E27FC236}">
                <a16:creationId xmlns:a16="http://schemas.microsoft.com/office/drawing/2014/main" id="{E27F21E1-1AB0-4FE4-A515-6062E7E1033B}"/>
              </a:ext>
            </a:extLst>
          </p:cNvPr>
          <p:cNvGraphicFramePr>
            <a:graphicFrameLocks noGrp="1"/>
          </p:cNvGraphicFramePr>
          <p:nvPr>
            <p:ph sz="half" idx="2"/>
            <p:extLst>
              <p:ext uri="{D42A27DB-BD31-4B8C-83A1-F6EECF244321}">
                <p14:modId xmlns:p14="http://schemas.microsoft.com/office/powerpoint/2010/main" val="354830258"/>
              </p:ext>
            </p:extLst>
          </p:nvPr>
        </p:nvGraphicFramePr>
        <p:xfrm>
          <a:off x="1119708" y="3118293"/>
          <a:ext cx="5157787" cy="3684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6" name="Pladsholder til indhold 15">
            <a:hlinkClick r:id="rId8"/>
            <a:extLst>
              <a:ext uri="{FF2B5EF4-FFF2-40B4-BE49-F238E27FC236}">
                <a16:creationId xmlns:a16="http://schemas.microsoft.com/office/drawing/2014/main" id="{C2431218-28A8-474D-AF0E-941AD08D7AED}"/>
              </a:ext>
            </a:extLst>
          </p:cNvPr>
          <p:cNvPicPr>
            <a:picLocks noGrp="1" noChangeAspect="1"/>
          </p:cNvPicPr>
          <p:nvPr>
            <p:ph sz="quarter" idx="4"/>
          </p:nvPr>
        </p:nvPicPr>
        <p:blipFill>
          <a:blip r:embed="rId9">
            <a:extLst>
              <a:ext uri="{28A0092B-C50C-407E-A947-70E740481C1C}">
                <a14:useLocalDpi xmlns:a14="http://schemas.microsoft.com/office/drawing/2010/main" val="0"/>
              </a:ext>
            </a:extLst>
          </a:blip>
          <a:stretch>
            <a:fillRect/>
          </a:stretch>
        </p:blipFill>
        <p:spPr>
          <a:xfrm>
            <a:off x="6096000" y="2136028"/>
            <a:ext cx="2466978" cy="2448000"/>
          </a:xfrm>
        </p:spPr>
      </p:pic>
      <p:pic>
        <p:nvPicPr>
          <p:cNvPr id="20" name="Billede 19">
            <a:extLst>
              <a:ext uri="{FF2B5EF4-FFF2-40B4-BE49-F238E27FC236}">
                <a16:creationId xmlns:a16="http://schemas.microsoft.com/office/drawing/2014/main" id="{423855E8-0068-40A3-8FA9-E8B8C798EFD5}"/>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119708" y="2263340"/>
            <a:ext cx="3899337" cy="2193377"/>
          </a:xfrm>
          <a:prstGeom prst="rect">
            <a:avLst/>
          </a:prstGeom>
        </p:spPr>
      </p:pic>
      <p:pic>
        <p:nvPicPr>
          <p:cNvPr id="21" name="Billede 20">
            <a:hlinkClick r:id="rId11"/>
            <a:extLst>
              <a:ext uri="{FF2B5EF4-FFF2-40B4-BE49-F238E27FC236}">
                <a16:creationId xmlns:a16="http://schemas.microsoft.com/office/drawing/2014/main" id="{3B432C0D-3A59-4AF8-89FA-8FA9E56C9F5F}"/>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8476927" y="2378953"/>
            <a:ext cx="2776860" cy="1971570"/>
          </a:xfrm>
          <a:prstGeom prst="rect">
            <a:avLst/>
          </a:prstGeom>
        </p:spPr>
      </p:pic>
    </p:spTree>
    <p:extLst>
      <p:ext uri="{BB962C8B-B14F-4D97-AF65-F5344CB8AC3E}">
        <p14:creationId xmlns:p14="http://schemas.microsoft.com/office/powerpoint/2010/main" val="2596911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1FC50C-62B8-4DDB-9CAB-CB997CBCE950}"/>
              </a:ext>
            </a:extLst>
          </p:cNvPr>
          <p:cNvSpPr>
            <a:spLocks noGrp="1"/>
          </p:cNvSpPr>
          <p:nvPr>
            <p:ph type="title"/>
          </p:nvPr>
        </p:nvSpPr>
        <p:spPr/>
        <p:txBody>
          <a:bodyPr>
            <a:normAutofit/>
          </a:bodyPr>
          <a:lstStyle/>
          <a:p>
            <a:r>
              <a:rPr lang="da-DK" sz="3200" b="1" dirty="0" smtClean="0">
                <a:latin typeface="Soho Gothic Std" panose="020B0503030504020204" pitchFamily="34" charset="0"/>
              </a:rPr>
              <a:t>Brobygningsforløbet</a:t>
            </a:r>
            <a:br>
              <a:rPr lang="da-DK" sz="3200" b="1" dirty="0" smtClean="0">
                <a:latin typeface="Soho Gothic Std" panose="020B0503030504020204" pitchFamily="34" charset="0"/>
              </a:rPr>
            </a:br>
            <a:r>
              <a:rPr lang="da-DK" sz="4000" b="1" dirty="0" smtClean="0">
                <a:solidFill>
                  <a:schemeClr val="accent1"/>
                </a:solidFill>
              </a:rPr>
              <a:t>BRAND MASTER </a:t>
            </a:r>
            <a:r>
              <a:rPr lang="da-DK" sz="4000" b="1" dirty="0">
                <a:solidFill>
                  <a:schemeClr val="accent1"/>
                </a:solidFill>
              </a:rPr>
              <a:t>Rybners EUX Business </a:t>
            </a:r>
            <a:r>
              <a:rPr lang="da-DK" sz="4000" b="1" dirty="0" smtClean="0">
                <a:solidFill>
                  <a:schemeClr val="accent1"/>
                </a:solidFill>
              </a:rPr>
              <a:t>2021</a:t>
            </a:r>
            <a:r>
              <a:rPr lang="da-DK" sz="4000" b="1" dirty="0" smtClean="0">
                <a:solidFill>
                  <a:schemeClr val="accent1"/>
                </a:solidFill>
                <a:latin typeface="Soho Gothic Std" panose="020B0503030504020204" pitchFamily="34" charset="0"/>
              </a:rPr>
              <a:t> </a:t>
            </a:r>
            <a:endParaRPr lang="da-DK" sz="4000" b="1" dirty="0">
              <a:solidFill>
                <a:schemeClr val="accent1"/>
              </a:solidFill>
              <a:latin typeface="Soho Gothic Std" panose="020B0503030504020204" pitchFamily="34" charset="0"/>
            </a:endParaRPr>
          </a:p>
        </p:txBody>
      </p:sp>
      <p:pic>
        <p:nvPicPr>
          <p:cNvPr id="4" name="Pladsholder til indhold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920331" y="1825625"/>
            <a:ext cx="4351338" cy="4351338"/>
          </a:xfrm>
          <a:prstGeom prst="rect">
            <a:avLst/>
          </a:prstGeom>
          <a:noFill/>
          <a:ln>
            <a:noFill/>
          </a:ln>
        </p:spPr>
      </p:pic>
    </p:spTree>
    <p:extLst>
      <p:ext uri="{BB962C8B-B14F-4D97-AF65-F5344CB8AC3E}">
        <p14:creationId xmlns:p14="http://schemas.microsoft.com/office/powerpoint/2010/main" val="15032803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Program</a:t>
            </a:r>
            <a:endParaRPr lang="da-DK" dirty="0"/>
          </a:p>
        </p:txBody>
      </p:sp>
      <p:graphicFrame>
        <p:nvGraphicFramePr>
          <p:cNvPr id="4" name="Pladsholder til indhold 3"/>
          <p:cNvGraphicFramePr>
            <a:graphicFrameLocks noGrp="1"/>
          </p:cNvGraphicFramePr>
          <p:nvPr>
            <p:ph idx="1"/>
            <p:extLst>
              <p:ext uri="{D42A27DB-BD31-4B8C-83A1-F6EECF244321}">
                <p14:modId xmlns:p14="http://schemas.microsoft.com/office/powerpoint/2010/main" val="204633060"/>
              </p:ext>
            </p:extLst>
          </p:nvPr>
        </p:nvGraphicFramePr>
        <p:xfrm>
          <a:off x="838200" y="1242393"/>
          <a:ext cx="10233991" cy="5354107"/>
        </p:xfrm>
        <a:graphic>
          <a:graphicData uri="http://schemas.openxmlformats.org/drawingml/2006/table">
            <a:tbl>
              <a:tblPr firstRow="1" bandRow="1">
                <a:tableStyleId>{5940675A-B579-460E-94D1-54222C63F5DA}</a:tableStyleId>
              </a:tblPr>
              <a:tblGrid>
                <a:gridCol w="1546920">
                  <a:extLst>
                    <a:ext uri="{9D8B030D-6E8A-4147-A177-3AD203B41FA5}">
                      <a16:colId xmlns:a16="http://schemas.microsoft.com/office/drawing/2014/main" val="2912774170"/>
                    </a:ext>
                  </a:extLst>
                </a:gridCol>
                <a:gridCol w="8687071">
                  <a:extLst>
                    <a:ext uri="{9D8B030D-6E8A-4147-A177-3AD203B41FA5}">
                      <a16:colId xmlns:a16="http://schemas.microsoft.com/office/drawing/2014/main" val="3137062003"/>
                    </a:ext>
                  </a:extLst>
                </a:gridCol>
              </a:tblGrid>
              <a:tr h="331702">
                <a:tc>
                  <a:txBody>
                    <a:bodyPr/>
                    <a:lstStyle/>
                    <a:p>
                      <a:pPr algn="l"/>
                      <a:r>
                        <a:rPr lang="da-DK" b="1" dirty="0" smtClean="0"/>
                        <a:t>Tidspunkt</a:t>
                      </a:r>
                      <a:endParaRPr lang="da-DK" b="1" dirty="0"/>
                    </a:p>
                  </a:txBody>
                  <a:tcPr/>
                </a:tc>
                <a:tc>
                  <a:txBody>
                    <a:bodyPr/>
                    <a:lstStyle/>
                    <a:p>
                      <a:pPr algn="l"/>
                      <a:r>
                        <a:rPr lang="da-DK" b="1" dirty="0" smtClean="0"/>
                        <a:t>Opgave</a:t>
                      </a:r>
                      <a:endParaRPr lang="da-DK" b="1" dirty="0"/>
                    </a:p>
                  </a:txBody>
                  <a:tcPr/>
                </a:tc>
                <a:extLst>
                  <a:ext uri="{0D108BD9-81ED-4DB2-BD59-A6C34878D82A}">
                    <a16:rowId xmlns:a16="http://schemas.microsoft.com/office/drawing/2014/main" val="3255787697"/>
                  </a:ext>
                </a:extLst>
              </a:tr>
              <a:tr h="331702">
                <a:tc>
                  <a:txBody>
                    <a:bodyPr/>
                    <a:lstStyle/>
                    <a:p>
                      <a:pPr algn="ctr"/>
                      <a:r>
                        <a:rPr lang="da-DK" smtClean="0"/>
                        <a:t>09.00</a:t>
                      </a:r>
                      <a:r>
                        <a:rPr lang="da-DK" baseline="0" smtClean="0"/>
                        <a:t> </a:t>
                      </a:r>
                      <a:r>
                        <a:rPr lang="da-DK" baseline="0" dirty="0" smtClean="0"/>
                        <a:t>– 09.10</a:t>
                      </a:r>
                      <a:endParaRPr lang="da-DK" dirty="0"/>
                    </a:p>
                  </a:txBody>
                  <a:tcPr/>
                </a:tc>
                <a:tc>
                  <a:txBody>
                    <a:bodyPr/>
                    <a:lstStyle/>
                    <a:p>
                      <a:r>
                        <a:rPr lang="da-DK" b="1" dirty="0" smtClean="0"/>
                        <a:t>Præsentation af opgaven</a:t>
                      </a:r>
                      <a:endParaRPr lang="da-DK" b="1" dirty="0"/>
                    </a:p>
                  </a:txBody>
                  <a:tcPr/>
                </a:tc>
                <a:extLst>
                  <a:ext uri="{0D108BD9-81ED-4DB2-BD59-A6C34878D82A}">
                    <a16:rowId xmlns:a16="http://schemas.microsoft.com/office/drawing/2014/main" val="40769641"/>
                  </a:ext>
                </a:extLst>
              </a:tr>
              <a:tr h="331702">
                <a:tc>
                  <a:txBody>
                    <a:bodyPr/>
                    <a:lstStyle/>
                    <a:p>
                      <a:pPr algn="ctr"/>
                      <a:endParaRPr lang="da-DK" dirty="0"/>
                    </a:p>
                  </a:txBody>
                  <a:tcPr/>
                </a:tc>
                <a:tc>
                  <a:txBody>
                    <a:bodyPr/>
                    <a:lstStyle/>
                    <a:p>
                      <a:endParaRPr lang="da-DK" dirty="0"/>
                    </a:p>
                  </a:txBody>
                  <a:tcPr/>
                </a:tc>
                <a:extLst>
                  <a:ext uri="{0D108BD9-81ED-4DB2-BD59-A6C34878D82A}">
                    <a16:rowId xmlns:a16="http://schemas.microsoft.com/office/drawing/2014/main" val="2702406579"/>
                  </a:ext>
                </a:extLst>
              </a:tr>
              <a:tr h="1078032">
                <a:tc>
                  <a:txBody>
                    <a:bodyPr/>
                    <a:lstStyle/>
                    <a:p>
                      <a:pPr algn="ctr"/>
                      <a:r>
                        <a:rPr lang="da-DK" dirty="0" smtClean="0"/>
                        <a:t>09.10 – 09.30</a:t>
                      </a:r>
                      <a:endParaRPr lang="da-DK"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800" b="1" kern="1200" dirty="0" smtClean="0">
                          <a:solidFill>
                            <a:schemeClr val="tx1"/>
                          </a:solidFill>
                          <a:effectLst/>
                          <a:latin typeface="+mn-lt"/>
                          <a:ea typeface="+mn-ea"/>
                          <a:cs typeface="+mn-cs"/>
                        </a:rPr>
                        <a:t>BYG</a:t>
                      </a:r>
                      <a:r>
                        <a:rPr lang="da-DK" sz="1800" b="1" kern="1200" baseline="0" dirty="0" smtClean="0">
                          <a:solidFill>
                            <a:schemeClr val="tx1"/>
                          </a:solidFill>
                          <a:effectLst/>
                          <a:latin typeface="+mn-lt"/>
                          <a:ea typeface="+mn-ea"/>
                          <a:cs typeface="+mn-cs"/>
                        </a:rPr>
                        <a:t> ET BRAND: </a:t>
                      </a:r>
                      <a:r>
                        <a:rPr lang="da-DK" sz="1800" b="1" kern="1200" dirty="0" smtClean="0">
                          <a:solidFill>
                            <a:schemeClr val="tx1"/>
                          </a:solidFill>
                          <a:effectLst/>
                          <a:latin typeface="+mn-lt"/>
                          <a:ea typeface="+mn-ea"/>
                          <a:cs typeface="+mn-cs"/>
                        </a:rPr>
                        <a:t>Virksomhedsforståelse</a:t>
                      </a:r>
                    </a:p>
                    <a:p>
                      <a:pPr lvl="0"/>
                      <a:r>
                        <a:rPr lang="da-DK" sz="1800" kern="1200" dirty="0" smtClean="0">
                          <a:solidFill>
                            <a:schemeClr val="tx1"/>
                          </a:solidFill>
                          <a:effectLst/>
                          <a:latin typeface="+mn-lt"/>
                          <a:ea typeface="+mn-ea"/>
                          <a:cs typeface="+mn-cs"/>
                        </a:rPr>
                        <a:t>1 Vælg et snack-produkt</a:t>
                      </a:r>
                    </a:p>
                    <a:p>
                      <a:pPr lvl="0"/>
                      <a:r>
                        <a:rPr lang="da-DK" sz="1800" kern="1200" dirty="0" smtClean="0">
                          <a:solidFill>
                            <a:schemeClr val="tx1"/>
                          </a:solidFill>
                          <a:effectLst/>
                          <a:latin typeface="+mn-lt"/>
                          <a:ea typeface="+mn-ea"/>
                          <a:cs typeface="+mn-cs"/>
                        </a:rPr>
                        <a:t>2 Vælg navn</a:t>
                      </a:r>
                    </a:p>
                    <a:p>
                      <a:r>
                        <a:rPr lang="da-DK" sz="1800" kern="1200" dirty="0" smtClean="0">
                          <a:solidFill>
                            <a:schemeClr val="tx1"/>
                          </a:solidFill>
                          <a:effectLst/>
                          <a:latin typeface="+mn-lt"/>
                          <a:ea typeface="+mn-ea"/>
                          <a:cs typeface="+mn-cs"/>
                        </a:rPr>
                        <a:t>3 Udarbejd et logo </a:t>
                      </a:r>
                    </a:p>
                  </a:txBody>
                  <a:tcPr/>
                </a:tc>
                <a:extLst>
                  <a:ext uri="{0D108BD9-81ED-4DB2-BD59-A6C34878D82A}">
                    <a16:rowId xmlns:a16="http://schemas.microsoft.com/office/drawing/2014/main" val="88597870"/>
                  </a:ext>
                </a:extLst>
              </a:tr>
              <a:tr h="1078032">
                <a:tc>
                  <a:txBody>
                    <a:bodyPr/>
                    <a:lstStyle/>
                    <a:p>
                      <a:pPr algn="ctr"/>
                      <a:r>
                        <a:rPr lang="da-DK" dirty="0" smtClean="0"/>
                        <a:t>09.30-10.00</a:t>
                      </a:r>
                      <a:endParaRPr lang="da-DK"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800" b="1" kern="1200" dirty="0" smtClean="0">
                          <a:solidFill>
                            <a:schemeClr val="tx1"/>
                          </a:solidFill>
                          <a:effectLst/>
                          <a:latin typeface="+mn-lt"/>
                          <a:ea typeface="+mn-ea"/>
                          <a:cs typeface="+mn-cs"/>
                        </a:rPr>
                        <a:t>Byg et Brand: Produktudvikling</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800" b="0" kern="1200" dirty="0" smtClean="0">
                          <a:solidFill>
                            <a:schemeClr val="tx1"/>
                          </a:solidFill>
                          <a:effectLst/>
                          <a:latin typeface="+mn-lt"/>
                          <a:ea typeface="+mn-ea"/>
                          <a:cs typeface="+mn-cs"/>
                        </a:rPr>
                        <a:t>1 Hvem er målgruppen eks. alder, køn</a:t>
                      </a:r>
                      <a:r>
                        <a:rPr lang="da-DK" sz="1800" b="0" kern="1200" baseline="0" dirty="0" smtClean="0">
                          <a:solidFill>
                            <a:schemeClr val="tx1"/>
                          </a:solidFill>
                          <a:effectLst/>
                          <a:latin typeface="+mn-lt"/>
                          <a:ea typeface="+mn-ea"/>
                          <a:cs typeface="+mn-cs"/>
                        </a:rPr>
                        <a:t> </a:t>
                      </a:r>
                      <a:r>
                        <a:rPr lang="da-DK" sz="1800" b="0" kern="1200" baseline="0" dirty="0" err="1" smtClean="0">
                          <a:solidFill>
                            <a:schemeClr val="tx1"/>
                          </a:solidFill>
                          <a:effectLst/>
                          <a:latin typeface="+mn-lt"/>
                          <a:ea typeface="+mn-ea"/>
                          <a:cs typeface="+mn-cs"/>
                        </a:rPr>
                        <a:t>osv</a:t>
                      </a:r>
                      <a:r>
                        <a:rPr lang="da-DK" sz="1800" b="0" kern="1200" baseline="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800" b="0" kern="1200" baseline="0" dirty="0" smtClean="0">
                          <a:solidFill>
                            <a:schemeClr val="tx1"/>
                          </a:solidFill>
                          <a:effectLst/>
                          <a:latin typeface="+mn-lt"/>
                          <a:ea typeface="+mn-ea"/>
                          <a:cs typeface="+mn-cs"/>
                        </a:rPr>
                        <a:t>2 </a:t>
                      </a:r>
                      <a:r>
                        <a:rPr lang="da-DK" sz="1800" kern="1200" dirty="0" smtClean="0">
                          <a:solidFill>
                            <a:schemeClr val="tx1"/>
                          </a:solidFill>
                          <a:effectLst/>
                          <a:latin typeface="+mn-lt"/>
                          <a:ea typeface="+mn-ea"/>
                          <a:cs typeface="+mn-cs"/>
                        </a:rPr>
                        <a:t>Forklar hvilke ingredienser i har valgt at bruge og hvorfor?</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800" kern="1200" dirty="0" smtClean="0">
                          <a:solidFill>
                            <a:schemeClr val="tx1"/>
                          </a:solidFill>
                          <a:effectLst/>
                          <a:latin typeface="+mn-lt"/>
                          <a:ea typeface="+mn-ea"/>
                          <a:cs typeface="+mn-cs"/>
                        </a:rPr>
                        <a:t>3 Prissæt produkterne</a:t>
                      </a:r>
                    </a:p>
                  </a:txBody>
                  <a:tcPr/>
                </a:tc>
                <a:extLst>
                  <a:ext uri="{0D108BD9-81ED-4DB2-BD59-A6C34878D82A}">
                    <a16:rowId xmlns:a16="http://schemas.microsoft.com/office/drawing/2014/main" val="3610586555"/>
                  </a:ext>
                </a:extLst>
              </a:tr>
              <a:tr h="1078032">
                <a:tc>
                  <a:txBody>
                    <a:bodyPr/>
                    <a:lstStyle/>
                    <a:p>
                      <a:pPr algn="ctr"/>
                      <a:r>
                        <a:rPr lang="da-DK" dirty="0" smtClean="0"/>
                        <a:t>10.00-10.20</a:t>
                      </a:r>
                      <a:endParaRPr lang="da-DK"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800" b="1" kern="1200" dirty="0" smtClean="0">
                          <a:solidFill>
                            <a:schemeClr val="tx1"/>
                          </a:solidFill>
                          <a:effectLst/>
                          <a:latin typeface="+mn-lt"/>
                          <a:ea typeface="+mn-ea"/>
                          <a:cs typeface="+mn-cs"/>
                        </a:rPr>
                        <a:t>Byg et Brand:</a:t>
                      </a:r>
                      <a:r>
                        <a:rPr lang="da-DK" sz="1800" b="1" kern="1200" baseline="0" dirty="0" smtClean="0">
                          <a:solidFill>
                            <a:schemeClr val="tx1"/>
                          </a:solidFill>
                          <a:effectLst/>
                          <a:latin typeface="+mn-lt"/>
                          <a:ea typeface="+mn-ea"/>
                          <a:cs typeface="+mn-cs"/>
                        </a:rPr>
                        <a:t> Medier og Branding</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800" b="0" kern="1200" baseline="0" dirty="0" smtClean="0">
                          <a:solidFill>
                            <a:schemeClr val="tx1"/>
                          </a:solidFill>
                          <a:effectLst/>
                          <a:latin typeface="+mn-lt"/>
                          <a:ea typeface="+mn-ea"/>
                          <a:cs typeface="+mn-cs"/>
                        </a:rPr>
                        <a:t>1 Hvor skal jeres produkt/produkter sælges? Eks. egen butik eller eksterne butikker</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800" b="0" kern="1200" baseline="0" dirty="0" smtClean="0">
                          <a:solidFill>
                            <a:schemeClr val="tx1"/>
                          </a:solidFill>
                          <a:effectLst/>
                          <a:latin typeface="+mn-lt"/>
                          <a:ea typeface="+mn-ea"/>
                          <a:cs typeface="+mn-cs"/>
                        </a:rPr>
                        <a:t>2 Hvor vil i reklamere for jeres produkt/produkter?</a:t>
                      </a:r>
                      <a:endParaRPr lang="da-DK" sz="1800" b="0" kern="1200" dirty="0" smtClean="0">
                        <a:solidFill>
                          <a:schemeClr val="tx1"/>
                        </a:solidFill>
                        <a:effectLst/>
                        <a:latin typeface="+mn-lt"/>
                        <a:ea typeface="+mn-ea"/>
                        <a:cs typeface="+mn-cs"/>
                      </a:endParaRPr>
                    </a:p>
                    <a:p>
                      <a:endParaRPr lang="da-DK" dirty="0"/>
                    </a:p>
                  </a:txBody>
                  <a:tcPr/>
                </a:tc>
                <a:extLst>
                  <a:ext uri="{0D108BD9-81ED-4DB2-BD59-A6C34878D82A}">
                    <a16:rowId xmlns:a16="http://schemas.microsoft.com/office/drawing/2014/main" val="2552310695"/>
                  </a:ext>
                </a:extLst>
              </a:tr>
              <a:tr h="690667">
                <a:tc>
                  <a:txBody>
                    <a:bodyPr/>
                    <a:lstStyle/>
                    <a:p>
                      <a:pPr algn="ctr"/>
                      <a:r>
                        <a:rPr lang="da-DK" dirty="0" smtClean="0"/>
                        <a:t>10.20-10.30</a:t>
                      </a:r>
                      <a:endParaRPr lang="da-DK" dirty="0"/>
                    </a:p>
                  </a:txBody>
                  <a:tcPr/>
                </a:tc>
                <a:tc>
                  <a:txBody>
                    <a:bodyPr/>
                    <a:lstStyle/>
                    <a:p>
                      <a:r>
                        <a:rPr lang="da-DK" sz="1800" b="1" kern="1200" dirty="0" smtClean="0">
                          <a:solidFill>
                            <a:schemeClr val="tx1"/>
                          </a:solidFill>
                          <a:effectLst/>
                          <a:latin typeface="+mn-lt"/>
                          <a:ea typeface="+mn-ea"/>
                          <a:cs typeface="+mn-cs"/>
                        </a:rPr>
                        <a:t>Byg et Brand: Afslutning, farvel og forhåbentligt på gensyn </a:t>
                      </a:r>
                      <a:r>
                        <a:rPr lang="da-DK" sz="1800" b="1" kern="1200" dirty="0" smtClean="0">
                          <a:solidFill>
                            <a:schemeClr val="tx1"/>
                          </a:solidFill>
                          <a:effectLst/>
                          <a:latin typeface="+mn-lt"/>
                          <a:ea typeface="+mn-ea"/>
                          <a:cs typeface="+mn-cs"/>
                          <a:sym typeface="Wingdings" panose="05000000000000000000" pitchFamily="2" charset="2"/>
                        </a:rPr>
                        <a:t></a:t>
                      </a:r>
                      <a:endParaRPr lang="da-DK" b="1" dirty="0"/>
                    </a:p>
                  </a:txBody>
                  <a:tcPr/>
                </a:tc>
                <a:extLst>
                  <a:ext uri="{0D108BD9-81ED-4DB2-BD59-A6C34878D82A}">
                    <a16:rowId xmlns:a16="http://schemas.microsoft.com/office/drawing/2014/main" val="1231023616"/>
                  </a:ext>
                </a:extLst>
              </a:tr>
            </a:tbl>
          </a:graphicData>
        </a:graphic>
      </p:graphicFrame>
    </p:spTree>
    <p:extLst>
      <p:ext uri="{BB962C8B-B14F-4D97-AF65-F5344CB8AC3E}">
        <p14:creationId xmlns:p14="http://schemas.microsoft.com/office/powerpoint/2010/main" val="3141086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a:bodyPr>
          <a:lstStyle/>
          <a:p>
            <a:r>
              <a:rPr lang="da-DK" sz="5400" b="1" dirty="0">
                <a:solidFill>
                  <a:schemeClr val="tx1"/>
                </a:solidFill>
                <a:latin typeface="Soho Gothic Std" panose="020B0503030504020204" pitchFamily="34" charset="0"/>
              </a:rPr>
              <a:t>Tak for i dag! </a:t>
            </a:r>
            <a:r>
              <a:rPr lang="da-DK" sz="5400" b="1" dirty="0">
                <a:solidFill>
                  <a:schemeClr val="tx1"/>
                </a:solidFill>
                <a:latin typeface="Soho Gothic Std" panose="020B0503030504020204" pitchFamily="34" charset="0"/>
                <a:sym typeface="Wingdings" panose="05000000000000000000" pitchFamily="2" charset="2"/>
              </a:rPr>
              <a:t></a:t>
            </a:r>
            <a:endParaRPr lang="da-DK" sz="5400" b="1" dirty="0">
              <a:solidFill>
                <a:schemeClr val="tx1"/>
              </a:solidFill>
              <a:latin typeface="Soho Gothic Std" panose="020B0503030504020204" pitchFamily="34" charset="0"/>
            </a:endParaRPr>
          </a:p>
          <a:p>
            <a:endParaRPr lang="da-DK" dirty="0"/>
          </a:p>
        </p:txBody>
      </p:sp>
      <p:pic>
        <p:nvPicPr>
          <p:cNvPr id="16" name="Billede 15">
            <a:extLst>
              <a:ext uri="{FF2B5EF4-FFF2-40B4-BE49-F238E27FC236}">
                <a16:creationId xmlns:a16="http://schemas.microsoft.com/office/drawing/2014/main" id="{6A04EACA-9F2D-4A1A-8C08-891B46D013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2572" y="5546937"/>
            <a:ext cx="2325002" cy="900000"/>
          </a:xfrm>
          <a:prstGeom prst="rect">
            <a:avLst/>
          </a:prstGeom>
        </p:spPr>
      </p:pic>
    </p:spTree>
    <p:extLst>
      <p:ext uri="{BB962C8B-B14F-4D97-AF65-F5344CB8AC3E}">
        <p14:creationId xmlns:p14="http://schemas.microsoft.com/office/powerpoint/2010/main" val="1675588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40BAC285-EA30-4F07-B599-86C42832423E}"/>
              </a:ext>
            </a:extLst>
          </p:cNvPr>
          <p:cNvSpPr>
            <a:spLocks noGrp="1"/>
          </p:cNvSpPr>
          <p:nvPr>
            <p:ph type="title"/>
          </p:nvPr>
        </p:nvSpPr>
        <p:spPr/>
        <p:txBody>
          <a:bodyPr>
            <a:normAutofit/>
          </a:bodyPr>
          <a:lstStyle/>
          <a:p>
            <a:r>
              <a:rPr lang="da-DK" sz="3200" b="1" dirty="0">
                <a:latin typeface="Soho Gothic Std" panose="020B0503030504020204" pitchFamily="34" charset="0"/>
              </a:rPr>
              <a:t>Programmet for i dag</a:t>
            </a:r>
            <a:r>
              <a:rPr lang="da-DK" sz="3200" b="1" dirty="0" smtClean="0">
                <a:latin typeface="Soho Gothic Std" panose="020B0503030504020204" pitchFamily="34" charset="0"/>
              </a:rPr>
              <a:t>:</a:t>
            </a:r>
            <a:br>
              <a:rPr lang="da-DK" sz="3200" b="1" dirty="0" smtClean="0">
                <a:latin typeface="Soho Gothic Std" panose="020B0503030504020204" pitchFamily="34" charset="0"/>
              </a:rPr>
            </a:br>
            <a:r>
              <a:rPr lang="da-DK" sz="2800" b="1" dirty="0" smtClean="0">
                <a:latin typeface="Soho Gothic Std" panose="020B0503030504020204" pitchFamily="34" charset="0"/>
              </a:rPr>
              <a:t>08.15 – 10.30</a:t>
            </a:r>
            <a:endParaRPr lang="da-DK" sz="2800" b="1" dirty="0">
              <a:latin typeface="Soho Gothic Std" panose="020B0503030504020204" pitchFamily="34" charset="0"/>
            </a:endParaRPr>
          </a:p>
        </p:txBody>
      </p:sp>
      <p:sp>
        <p:nvSpPr>
          <p:cNvPr id="5" name="Pladsholder til indhold 4">
            <a:extLst>
              <a:ext uri="{FF2B5EF4-FFF2-40B4-BE49-F238E27FC236}">
                <a16:creationId xmlns:a16="http://schemas.microsoft.com/office/drawing/2014/main" id="{2341D3F2-9572-4E82-B887-DE2CAB83EC48}"/>
              </a:ext>
            </a:extLst>
          </p:cNvPr>
          <p:cNvSpPr>
            <a:spLocks noGrp="1"/>
          </p:cNvSpPr>
          <p:nvPr>
            <p:ph idx="1"/>
          </p:nvPr>
        </p:nvSpPr>
        <p:spPr/>
        <p:txBody>
          <a:bodyPr>
            <a:normAutofit/>
          </a:bodyPr>
          <a:lstStyle/>
          <a:p>
            <a:r>
              <a:rPr lang="da-DK" sz="2400" dirty="0" smtClean="0">
                <a:latin typeface="Soho Gothic Std" panose="020B0503030504020204" pitchFamily="34" charset="0"/>
              </a:rPr>
              <a:t>08.30-08.45 Præsentation </a:t>
            </a:r>
            <a:r>
              <a:rPr lang="da-DK" sz="2400" dirty="0">
                <a:latin typeface="Soho Gothic Std" panose="020B0503030504020204" pitchFamily="34" charset="0"/>
              </a:rPr>
              <a:t>af </a:t>
            </a:r>
            <a:r>
              <a:rPr lang="da-DK" sz="2400" dirty="0" smtClean="0">
                <a:latin typeface="Soho Gothic Std" panose="020B0503030504020204" pitchFamily="34" charset="0"/>
              </a:rPr>
              <a:t>Rybners og EUX Business </a:t>
            </a:r>
            <a:r>
              <a:rPr lang="da-DK" sz="2400" dirty="0">
                <a:latin typeface="Soho Gothic Std" panose="020B0503030504020204" pitchFamily="34" charset="0"/>
              </a:rPr>
              <a:t/>
            </a:r>
            <a:br>
              <a:rPr lang="da-DK" sz="2400" dirty="0">
                <a:latin typeface="Soho Gothic Std" panose="020B0503030504020204" pitchFamily="34" charset="0"/>
              </a:rPr>
            </a:br>
            <a:endParaRPr lang="da-DK" sz="2400" dirty="0">
              <a:latin typeface="Soho Gothic Std" panose="020B0503030504020204" pitchFamily="34" charset="0"/>
            </a:endParaRPr>
          </a:p>
          <a:p>
            <a:r>
              <a:rPr lang="da-DK" sz="2400" dirty="0" smtClean="0">
                <a:latin typeface="Soho Gothic Std" panose="020B0503030504020204" pitchFamily="34" charset="0"/>
              </a:rPr>
              <a:t>08.45-09.00 </a:t>
            </a:r>
            <a:r>
              <a:rPr lang="da-DK" sz="2400" dirty="0">
                <a:latin typeface="Soho Gothic Std" panose="020B0503030504020204" pitchFamily="34" charset="0"/>
              </a:rPr>
              <a:t>Virtuel rundtur på </a:t>
            </a:r>
            <a:r>
              <a:rPr lang="da-DK" sz="2400" dirty="0" smtClean="0">
                <a:latin typeface="Soho Gothic Std" panose="020B0503030504020204" pitchFamily="34" charset="0"/>
              </a:rPr>
              <a:t>Rybners EUX Business</a:t>
            </a:r>
            <a:r>
              <a:rPr lang="da-DK" sz="2400" dirty="0">
                <a:highlight>
                  <a:srgbClr val="FFFF00"/>
                </a:highlight>
                <a:latin typeface="Soho Gothic Std" panose="020B0503030504020204" pitchFamily="34" charset="0"/>
              </a:rPr>
              <a:t/>
            </a:r>
            <a:br>
              <a:rPr lang="da-DK" sz="2400" dirty="0">
                <a:highlight>
                  <a:srgbClr val="FFFF00"/>
                </a:highlight>
                <a:latin typeface="Soho Gothic Std" panose="020B0503030504020204" pitchFamily="34" charset="0"/>
              </a:rPr>
            </a:br>
            <a:endParaRPr lang="da-DK" sz="2400" dirty="0">
              <a:latin typeface="Soho Gothic Std" panose="020B0503030504020204" pitchFamily="34" charset="0"/>
            </a:endParaRPr>
          </a:p>
          <a:p>
            <a:r>
              <a:rPr lang="da-DK" sz="2400" dirty="0" smtClean="0">
                <a:latin typeface="Soho Gothic Std" panose="020B0503030504020204" pitchFamily="34" charset="0"/>
              </a:rPr>
              <a:t>09.00-10.30 Brobygningsforløbet</a:t>
            </a:r>
            <a:r>
              <a:rPr lang="da-DK" sz="2400" dirty="0">
                <a:latin typeface="Soho Gothic Std" panose="020B0503030504020204" pitchFamily="34" charset="0"/>
              </a:rPr>
              <a:t/>
            </a:r>
            <a:br>
              <a:rPr lang="da-DK" sz="2400" dirty="0">
                <a:latin typeface="Soho Gothic Std" panose="020B0503030504020204" pitchFamily="34" charset="0"/>
              </a:rPr>
            </a:br>
            <a:endParaRPr lang="da-DK" sz="2400" dirty="0">
              <a:highlight>
                <a:srgbClr val="FFFF00"/>
              </a:highlight>
              <a:latin typeface="Soho Gothic Std" panose="020B0503030504020204" pitchFamily="34" charset="0"/>
            </a:endParaRPr>
          </a:p>
          <a:p>
            <a:r>
              <a:rPr lang="da-DK" sz="2400" dirty="0">
                <a:latin typeface="Soho Gothic Std" panose="020B0503030504020204" pitchFamily="34" charset="0"/>
              </a:rPr>
              <a:t>Tak for i dag </a:t>
            </a:r>
            <a:r>
              <a:rPr lang="da-DK" sz="2400" dirty="0">
                <a:latin typeface="Soho Gothic Std" panose="020B0503030504020204" pitchFamily="34" charset="0"/>
                <a:sym typeface="Wingdings" panose="05000000000000000000" pitchFamily="2" charset="2"/>
              </a:rPr>
              <a:t></a:t>
            </a:r>
            <a:endParaRPr lang="da-DK" sz="2400" dirty="0">
              <a:latin typeface="Soho Gothic Std" panose="020B0503030504020204" pitchFamily="34" charset="0"/>
            </a:endParaRPr>
          </a:p>
          <a:p>
            <a:endParaRPr lang="da-DK" dirty="0"/>
          </a:p>
        </p:txBody>
      </p:sp>
    </p:spTree>
    <p:extLst>
      <p:ext uri="{BB962C8B-B14F-4D97-AF65-F5344CB8AC3E}">
        <p14:creationId xmlns:p14="http://schemas.microsoft.com/office/powerpoint/2010/main" val="538392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19485C4-AECB-40DB-A63E-945DE854D56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Titel 5">
            <a:extLst>
              <a:ext uri="{FF2B5EF4-FFF2-40B4-BE49-F238E27FC236}">
                <a16:creationId xmlns:a16="http://schemas.microsoft.com/office/drawing/2014/main" id="{1A3B4AE5-AE57-4C75-8184-AA14F2AEC54F}"/>
              </a:ext>
            </a:extLst>
          </p:cNvPr>
          <p:cNvSpPr>
            <a:spLocks noGrp="1"/>
          </p:cNvSpPr>
          <p:nvPr>
            <p:ph type="title"/>
          </p:nvPr>
        </p:nvSpPr>
        <p:spPr>
          <a:xfrm>
            <a:off x="633730" y="891699"/>
            <a:ext cx="4730750" cy="935355"/>
          </a:xfrm>
        </p:spPr>
        <p:txBody>
          <a:bodyPr>
            <a:normAutofit/>
          </a:bodyPr>
          <a:lstStyle/>
          <a:p>
            <a:r>
              <a:rPr lang="da-DK" sz="1800" dirty="0">
                <a:solidFill>
                  <a:schemeClr val="bg1"/>
                </a:solidFill>
                <a:latin typeface="Soho Gothic Std" panose="020B0503030504020204" pitchFamily="34" charset="0"/>
              </a:rPr>
              <a:t>RYBNERS EFTER FOLKESKOLEN?</a:t>
            </a:r>
          </a:p>
        </p:txBody>
      </p:sp>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a:bodyPr>
          <a:lstStyle/>
          <a:p>
            <a:r>
              <a:rPr lang="da-DK" sz="3200" b="1" dirty="0">
                <a:solidFill>
                  <a:schemeClr val="bg1"/>
                </a:solidFill>
                <a:latin typeface="Soho Gothic Std" panose="020B0503030504020204" pitchFamily="34" charset="0"/>
              </a:rPr>
              <a:t>På Rybners har vi mange </a:t>
            </a:r>
          </a:p>
          <a:p>
            <a:r>
              <a:rPr lang="da-DK" sz="3200" b="1" dirty="0">
                <a:solidFill>
                  <a:schemeClr val="bg1"/>
                </a:solidFill>
                <a:latin typeface="Soho Gothic Std" panose="020B0503030504020204" pitchFamily="34" charset="0"/>
              </a:rPr>
              <a:t>uddannelser – også den </a:t>
            </a:r>
          </a:p>
          <a:p>
            <a:r>
              <a:rPr lang="da-DK" sz="3200" b="1" dirty="0">
                <a:solidFill>
                  <a:schemeClr val="bg1"/>
                </a:solidFill>
                <a:latin typeface="Soho Gothic Std" panose="020B0503030504020204" pitchFamily="34" charset="0"/>
              </a:rPr>
              <a:t>rigtige til dig</a:t>
            </a:r>
          </a:p>
          <a:p>
            <a:endParaRPr lang="da-DK" dirty="0"/>
          </a:p>
        </p:txBody>
      </p:sp>
    </p:spTree>
    <p:extLst>
      <p:ext uri="{BB962C8B-B14F-4D97-AF65-F5344CB8AC3E}">
        <p14:creationId xmlns:p14="http://schemas.microsoft.com/office/powerpoint/2010/main" val="13079348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indhold 4">
            <a:extLst>
              <a:ext uri="{FF2B5EF4-FFF2-40B4-BE49-F238E27FC236}">
                <a16:creationId xmlns:a16="http://schemas.microsoft.com/office/drawing/2014/main" id="{61818A0B-4666-4C92-806B-37351513A8DE}"/>
              </a:ext>
            </a:extLst>
          </p:cNvPr>
          <p:cNvSpPr>
            <a:spLocks noGrp="1"/>
          </p:cNvSpPr>
          <p:nvPr>
            <p:ph sz="half" idx="1"/>
          </p:nvPr>
        </p:nvSpPr>
        <p:spPr>
          <a:xfrm>
            <a:off x="868120" y="1825625"/>
            <a:ext cx="5181600" cy="2090626"/>
          </a:xfrm>
        </p:spPr>
        <p:txBody>
          <a:bodyPr>
            <a:normAutofit/>
          </a:bodyPr>
          <a:lstStyle/>
          <a:p>
            <a:pPr marL="0" indent="0">
              <a:buNone/>
            </a:pPr>
            <a:endParaRPr lang="da-DK" sz="2400" b="1" dirty="0">
              <a:latin typeface="Soho Gothic Std" panose="020B0503030504020204" pitchFamily="34" charset="0"/>
            </a:endParaRPr>
          </a:p>
          <a:p>
            <a:pPr marL="0" indent="0">
              <a:buNone/>
            </a:pPr>
            <a:endParaRPr lang="da-DK" sz="2400" b="1" dirty="0">
              <a:latin typeface="Soho Gothic Std" panose="020B0503030504020204" pitchFamily="34" charset="0"/>
            </a:endParaRPr>
          </a:p>
          <a:p>
            <a:pPr marL="0" indent="0">
              <a:buNone/>
            </a:pPr>
            <a:r>
              <a:rPr lang="da-DK" sz="2000" b="1" dirty="0">
                <a:latin typeface="Soho Gothic Std" panose="020B0503030504020204" pitchFamily="34" charset="0"/>
              </a:rPr>
              <a:t>Rybners har en uddannelse til dig </a:t>
            </a:r>
            <a:br>
              <a:rPr lang="da-DK" sz="2000" b="1" dirty="0">
                <a:latin typeface="Soho Gothic Std" panose="020B0503030504020204" pitchFamily="34" charset="0"/>
              </a:rPr>
            </a:br>
            <a:r>
              <a:rPr lang="da-DK" sz="2000" dirty="0">
                <a:latin typeface="Soho Gothic Std" panose="020B0503030504020204" pitchFamily="34" charset="0"/>
              </a:rPr>
              <a:t>- Vi har et bredt udvalg af uddannelser</a:t>
            </a:r>
            <a:r>
              <a:rPr lang="da-DK" sz="2400" dirty="0">
                <a:latin typeface="Soho Gothic Std" panose="020B0503030504020204" pitchFamily="34" charset="0"/>
              </a:rPr>
              <a:t/>
            </a:r>
            <a:br>
              <a:rPr lang="da-DK" sz="2400" dirty="0">
                <a:latin typeface="Soho Gothic Std" panose="020B0503030504020204" pitchFamily="34" charset="0"/>
              </a:rPr>
            </a:br>
            <a:endParaRPr lang="da-DK" sz="2400" dirty="0">
              <a:latin typeface="Soho Gothic Std" panose="020B0503030504020204" pitchFamily="34" charset="0"/>
            </a:endParaRPr>
          </a:p>
          <a:p>
            <a:pPr marL="0" indent="0">
              <a:buNone/>
            </a:pPr>
            <a:endParaRPr lang="da-DK" sz="2400" b="1" dirty="0">
              <a:latin typeface="Soho Gothic Std" panose="020B0503030504020204" pitchFamily="34" charset="0"/>
            </a:endParaRPr>
          </a:p>
        </p:txBody>
      </p:sp>
      <p:pic>
        <p:nvPicPr>
          <p:cNvPr id="17" name="Billede 16">
            <a:extLst>
              <a:ext uri="{FF2B5EF4-FFF2-40B4-BE49-F238E27FC236}">
                <a16:creationId xmlns:a16="http://schemas.microsoft.com/office/drawing/2014/main" id="{E4FEA0EF-901F-4414-BD55-0E6DFCB4D72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85902" y="1690688"/>
            <a:ext cx="900000" cy="900000"/>
          </a:xfrm>
          <a:prstGeom prst="rect">
            <a:avLst/>
          </a:prstGeom>
        </p:spPr>
      </p:pic>
      <p:sp>
        <p:nvSpPr>
          <p:cNvPr id="4" name="Titel 3">
            <a:extLst>
              <a:ext uri="{FF2B5EF4-FFF2-40B4-BE49-F238E27FC236}">
                <a16:creationId xmlns:a16="http://schemas.microsoft.com/office/drawing/2014/main" id="{8D32F13F-196C-4F93-B979-756846EA099F}"/>
              </a:ext>
            </a:extLst>
          </p:cNvPr>
          <p:cNvSpPr>
            <a:spLocks noGrp="1"/>
          </p:cNvSpPr>
          <p:nvPr>
            <p:ph type="title"/>
          </p:nvPr>
        </p:nvSpPr>
        <p:spPr/>
        <p:txBody>
          <a:bodyPr>
            <a:normAutofit/>
          </a:bodyPr>
          <a:lstStyle/>
          <a:p>
            <a:r>
              <a:rPr lang="da-DK" sz="3200" b="1" dirty="0">
                <a:latin typeface="Soho Gothic Std" panose="020B0503030504020204" pitchFamily="34" charset="0"/>
              </a:rPr>
              <a:t>Vi har fokus på dig og din fremtid</a:t>
            </a:r>
            <a:endParaRPr lang="da-DK" sz="3200" dirty="0">
              <a:latin typeface="Soho Gothic Std" panose="020B0503030504020204" pitchFamily="34" charset="0"/>
            </a:endParaRPr>
          </a:p>
        </p:txBody>
      </p:sp>
      <p:sp>
        <p:nvSpPr>
          <p:cNvPr id="21" name="Pladsholder til indhold 4">
            <a:extLst>
              <a:ext uri="{FF2B5EF4-FFF2-40B4-BE49-F238E27FC236}">
                <a16:creationId xmlns:a16="http://schemas.microsoft.com/office/drawing/2014/main" id="{29D01DE2-510B-4BE8-8BEA-A6587C103CE4}"/>
              </a:ext>
            </a:extLst>
          </p:cNvPr>
          <p:cNvSpPr txBox="1">
            <a:spLocks/>
          </p:cNvSpPr>
          <p:nvPr/>
        </p:nvSpPr>
        <p:spPr>
          <a:xfrm>
            <a:off x="960682" y="4453962"/>
            <a:ext cx="5181600" cy="209062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a-DK" sz="2400" b="1"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a:p>
            <a:pPr marL="0" indent="0">
              <a:buNone/>
            </a:pPr>
            <a:r>
              <a:rPr lang="da-DK" sz="2200" b="1" dirty="0">
                <a:latin typeface="Soho Gothic Std" panose="020B0503030504020204" pitchFamily="34" charset="0"/>
              </a:rPr>
              <a:t>Studiemiljø </a:t>
            </a:r>
            <a:br>
              <a:rPr lang="da-DK" sz="2200" b="1" dirty="0">
                <a:latin typeface="Soho Gothic Std" panose="020B0503030504020204" pitchFamily="34" charset="0"/>
              </a:rPr>
            </a:br>
            <a:r>
              <a:rPr lang="da-DK" sz="2200" dirty="0">
                <a:latin typeface="Soho Gothic Std" panose="020B0503030504020204" pitchFamily="34" charset="0"/>
              </a:rPr>
              <a:t>- Rybners er et rart sted at være</a:t>
            </a:r>
          </a:p>
          <a:p>
            <a:pPr marL="0" indent="0">
              <a:buFont typeface="Arial" panose="020B0604020202020204" pitchFamily="34" charset="0"/>
              <a:buNone/>
            </a:pPr>
            <a:r>
              <a:rPr lang="da-DK" sz="2400" dirty="0">
                <a:latin typeface="Soho Gothic Std" panose="020B0503030504020204" pitchFamily="34" charset="0"/>
              </a:rPr>
              <a:t/>
            </a:r>
            <a:br>
              <a:rPr lang="da-DK" sz="2400" dirty="0">
                <a:latin typeface="Soho Gothic Std" panose="020B0503030504020204" pitchFamily="34" charset="0"/>
              </a:rPr>
            </a:br>
            <a:endParaRPr lang="da-DK" sz="2400"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p:txBody>
      </p:sp>
      <p:pic>
        <p:nvPicPr>
          <p:cNvPr id="22" name="Billede 21">
            <a:extLst>
              <a:ext uri="{FF2B5EF4-FFF2-40B4-BE49-F238E27FC236}">
                <a16:creationId xmlns:a16="http://schemas.microsoft.com/office/drawing/2014/main" id="{BAC2357E-2E19-4960-B707-D8AD554C0DE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78464" y="4231937"/>
            <a:ext cx="900000" cy="900000"/>
          </a:xfrm>
          <a:prstGeom prst="rect">
            <a:avLst/>
          </a:prstGeom>
        </p:spPr>
      </p:pic>
      <p:sp>
        <p:nvSpPr>
          <p:cNvPr id="25" name="Pladsholder til indhold 4">
            <a:extLst>
              <a:ext uri="{FF2B5EF4-FFF2-40B4-BE49-F238E27FC236}">
                <a16:creationId xmlns:a16="http://schemas.microsoft.com/office/drawing/2014/main" id="{35F8E0A4-FF8E-4533-85C6-8A1070B2C6EC}"/>
              </a:ext>
            </a:extLst>
          </p:cNvPr>
          <p:cNvSpPr txBox="1">
            <a:spLocks/>
          </p:cNvSpPr>
          <p:nvPr/>
        </p:nvSpPr>
        <p:spPr>
          <a:xfrm>
            <a:off x="6197422" y="1988915"/>
            <a:ext cx="5181600" cy="2090626"/>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a-DK" sz="2400" b="1"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a:p>
            <a:pPr marL="0" indent="0">
              <a:buNone/>
            </a:pPr>
            <a:r>
              <a:rPr lang="da-DK" sz="2000" b="1" dirty="0">
                <a:latin typeface="Soho Gothic Std" panose="020B0503030504020204" pitchFamily="34" charset="0"/>
              </a:rPr>
              <a:t>Højt fagligt niveau </a:t>
            </a:r>
            <a:br>
              <a:rPr lang="da-DK" sz="2000" b="1" dirty="0">
                <a:latin typeface="Soho Gothic Std" panose="020B0503030504020204" pitchFamily="34" charset="0"/>
              </a:rPr>
            </a:br>
            <a:r>
              <a:rPr lang="da-DK" sz="2000" dirty="0">
                <a:latin typeface="Soho Gothic Std" panose="020B0503030504020204" pitchFamily="34" charset="0"/>
              </a:rPr>
              <a:t>- Vi tilbyde attraktive uddannelser præget af høj faglighed og stort engagement</a:t>
            </a:r>
            <a:r>
              <a:rPr lang="da-DK" sz="2400" dirty="0">
                <a:latin typeface="Soho Gothic Std" panose="020B0503030504020204" pitchFamily="34" charset="0"/>
              </a:rPr>
              <a:t/>
            </a:r>
            <a:br>
              <a:rPr lang="da-DK" sz="2400" dirty="0">
                <a:latin typeface="Soho Gothic Std" panose="020B0503030504020204" pitchFamily="34" charset="0"/>
              </a:rPr>
            </a:br>
            <a:endParaRPr lang="da-DK" sz="2400"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p:txBody>
      </p:sp>
      <p:pic>
        <p:nvPicPr>
          <p:cNvPr id="26" name="Billede 25">
            <a:extLst>
              <a:ext uri="{FF2B5EF4-FFF2-40B4-BE49-F238E27FC236}">
                <a16:creationId xmlns:a16="http://schemas.microsoft.com/office/drawing/2014/main" id="{EB7E683B-EF53-4122-9D21-1E760953191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315204" y="1690688"/>
            <a:ext cx="900000" cy="900000"/>
          </a:xfrm>
          <a:prstGeom prst="rect">
            <a:avLst/>
          </a:prstGeom>
        </p:spPr>
      </p:pic>
      <p:sp>
        <p:nvSpPr>
          <p:cNvPr id="27" name="Pladsholder til indhold 4">
            <a:extLst>
              <a:ext uri="{FF2B5EF4-FFF2-40B4-BE49-F238E27FC236}">
                <a16:creationId xmlns:a16="http://schemas.microsoft.com/office/drawing/2014/main" id="{A010621D-3E18-4394-BFB5-29563556764D}"/>
              </a:ext>
            </a:extLst>
          </p:cNvPr>
          <p:cNvSpPr txBox="1">
            <a:spLocks/>
          </p:cNvSpPr>
          <p:nvPr/>
        </p:nvSpPr>
        <p:spPr>
          <a:xfrm>
            <a:off x="6172200" y="4264595"/>
            <a:ext cx="5181600" cy="20906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a-DK" sz="2400" b="1"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a:p>
            <a:pPr marL="0" indent="0">
              <a:buNone/>
            </a:pPr>
            <a:r>
              <a:rPr lang="da-DK" sz="2000" b="1" dirty="0">
                <a:latin typeface="Soho Gothic Std" panose="020B0503030504020204" pitchFamily="34" charset="0"/>
              </a:rPr>
              <a:t>Undervisning der passer til dig </a:t>
            </a:r>
            <a:br>
              <a:rPr lang="da-DK" sz="2000" b="1" dirty="0">
                <a:latin typeface="Soho Gothic Std" panose="020B0503030504020204" pitchFamily="34" charset="0"/>
              </a:rPr>
            </a:br>
            <a:r>
              <a:rPr lang="da-DK" sz="2000" dirty="0">
                <a:latin typeface="Soho Gothic Std" panose="020B0503030504020204" pitchFamily="34" charset="0"/>
              </a:rPr>
              <a:t>- Her bliver du så dygtig som muligt</a:t>
            </a:r>
            <a:r>
              <a:rPr lang="da-DK" sz="2400" dirty="0">
                <a:latin typeface="Soho Gothic Std" panose="020B0503030504020204" pitchFamily="34" charset="0"/>
              </a:rPr>
              <a:t/>
            </a:r>
            <a:br>
              <a:rPr lang="da-DK" sz="2400" dirty="0">
                <a:latin typeface="Soho Gothic Std" panose="020B0503030504020204" pitchFamily="34" charset="0"/>
              </a:rPr>
            </a:br>
            <a:endParaRPr lang="da-DK" sz="2400" dirty="0">
              <a:latin typeface="Soho Gothic Std" panose="020B0503030504020204" pitchFamily="34" charset="0"/>
            </a:endParaRPr>
          </a:p>
          <a:p>
            <a:pPr marL="0" indent="0">
              <a:buFont typeface="Arial" panose="020B0604020202020204" pitchFamily="34" charset="0"/>
              <a:buNone/>
            </a:pPr>
            <a:endParaRPr lang="da-DK" sz="2400" b="1" dirty="0">
              <a:latin typeface="Soho Gothic Std" panose="020B0503030504020204" pitchFamily="34" charset="0"/>
            </a:endParaRPr>
          </a:p>
        </p:txBody>
      </p:sp>
      <p:pic>
        <p:nvPicPr>
          <p:cNvPr id="28" name="Billede 27">
            <a:extLst>
              <a:ext uri="{FF2B5EF4-FFF2-40B4-BE49-F238E27FC236}">
                <a16:creationId xmlns:a16="http://schemas.microsoft.com/office/drawing/2014/main" id="{D0BC7EE8-57AF-43B9-9165-C9D2CB65285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289982" y="4215660"/>
            <a:ext cx="900000" cy="900000"/>
          </a:xfrm>
          <a:prstGeom prst="rect">
            <a:avLst/>
          </a:prstGeom>
        </p:spPr>
      </p:pic>
    </p:spTree>
    <p:extLst>
      <p:ext uri="{BB962C8B-B14F-4D97-AF65-F5344CB8AC3E}">
        <p14:creationId xmlns:p14="http://schemas.microsoft.com/office/powerpoint/2010/main" val="12209080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dsholder til indhold 6">
            <a:extLst>
              <a:ext uri="{FF2B5EF4-FFF2-40B4-BE49-F238E27FC236}">
                <a16:creationId xmlns:a16="http://schemas.microsoft.com/office/drawing/2014/main" id="{3D0B5389-EF35-47A4-B0DC-6CE921203FC4}"/>
              </a:ext>
            </a:extLst>
          </p:cNvPr>
          <p:cNvPicPr>
            <a:picLocks noGrp="1" noChangeAspect="1"/>
          </p:cNvPicPr>
          <p:nvPr>
            <p:ph idx="1"/>
          </p:nvPr>
        </p:nvPicPr>
        <p:blipFill>
          <a:blip r:embed="rId3"/>
          <a:stretch>
            <a:fillRect/>
          </a:stretch>
        </p:blipFill>
        <p:spPr>
          <a:xfrm>
            <a:off x="533400" y="850629"/>
            <a:ext cx="11125200" cy="6260740"/>
          </a:xfrm>
          <a:prstGeom prst="rect">
            <a:avLst/>
          </a:prstGeom>
        </p:spPr>
      </p:pic>
      <p:sp>
        <p:nvSpPr>
          <p:cNvPr id="4" name="Titel 3">
            <a:extLst>
              <a:ext uri="{FF2B5EF4-FFF2-40B4-BE49-F238E27FC236}">
                <a16:creationId xmlns:a16="http://schemas.microsoft.com/office/drawing/2014/main" id="{8D32F13F-196C-4F93-B979-756846EA099F}"/>
              </a:ext>
            </a:extLst>
          </p:cNvPr>
          <p:cNvSpPr>
            <a:spLocks noGrp="1"/>
          </p:cNvSpPr>
          <p:nvPr>
            <p:ph type="title"/>
          </p:nvPr>
        </p:nvSpPr>
        <p:spPr/>
        <p:txBody>
          <a:bodyPr>
            <a:normAutofit/>
          </a:bodyPr>
          <a:lstStyle/>
          <a:p>
            <a:r>
              <a:rPr lang="da-DK" sz="3200" b="1" dirty="0">
                <a:latin typeface="Soho Gothic Std" panose="020B0503030504020204" pitchFamily="34" charset="0"/>
              </a:rPr>
              <a:t>Mange uddannelser – mange muligheder</a:t>
            </a:r>
            <a:endParaRPr lang="da-DK" sz="3200" dirty="0">
              <a:latin typeface="Soho Gothic Std" panose="020B0503030504020204" pitchFamily="34" charset="0"/>
            </a:endParaRPr>
          </a:p>
        </p:txBody>
      </p:sp>
      <p:pic>
        <p:nvPicPr>
          <p:cNvPr id="5" name="Billede 4">
            <a:extLst>
              <a:ext uri="{FF2B5EF4-FFF2-40B4-BE49-F238E27FC236}">
                <a16:creationId xmlns:a16="http://schemas.microsoft.com/office/drawing/2014/main" id="{A0A9B0AF-11D6-4EA5-BB5F-1375A1BA49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6492" y="3080315"/>
            <a:ext cx="4319016" cy="1801368"/>
          </a:xfrm>
          <a:prstGeom prst="rect">
            <a:avLst/>
          </a:prstGeom>
        </p:spPr>
      </p:pic>
    </p:spTree>
    <p:extLst>
      <p:ext uri="{BB962C8B-B14F-4D97-AF65-F5344CB8AC3E}">
        <p14:creationId xmlns:p14="http://schemas.microsoft.com/office/powerpoint/2010/main" val="8771785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EF3FA9-00F4-4DD6-A1DC-017D9625D73A}"/>
              </a:ext>
            </a:extLst>
          </p:cNvPr>
          <p:cNvSpPr>
            <a:spLocks noGrp="1"/>
          </p:cNvSpPr>
          <p:nvPr>
            <p:ph type="title"/>
          </p:nvPr>
        </p:nvSpPr>
        <p:spPr/>
        <p:txBody>
          <a:bodyPr/>
          <a:lstStyle/>
          <a:p>
            <a:endParaRPr lang="da-DK"/>
          </a:p>
        </p:txBody>
      </p:sp>
      <p:pic>
        <p:nvPicPr>
          <p:cNvPr id="5" name="Pladsholder til indhold 4">
            <a:extLst>
              <a:ext uri="{FF2B5EF4-FFF2-40B4-BE49-F238E27FC236}">
                <a16:creationId xmlns:a16="http://schemas.microsoft.com/office/drawing/2014/main" id="{4EE6BFD9-054C-4466-A390-EA0E863ECC8C}"/>
              </a:ext>
            </a:extLst>
          </p:cNvPr>
          <p:cNvPicPr>
            <a:picLocks noGrp="1" noChangeAspect="1"/>
          </p:cNvPicPr>
          <p:nvPr>
            <p:ph idx="1"/>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l="9722" r="2680"/>
          <a:stretch/>
        </p:blipFill>
        <p:spPr>
          <a:xfrm>
            <a:off x="1" y="0"/>
            <a:ext cx="12192000" cy="6858000"/>
          </a:xfrm>
        </p:spPr>
      </p:pic>
      <p:pic>
        <p:nvPicPr>
          <p:cNvPr id="7" name="Grafik 6" descr="Afspil">
            <a:hlinkClick r:id="rId5"/>
            <a:extLst>
              <a:ext uri="{FF2B5EF4-FFF2-40B4-BE49-F238E27FC236}">
                <a16:creationId xmlns:a16="http://schemas.microsoft.com/office/drawing/2014/main" id="{21DC6F06-1CD7-4A36-B6FC-412CEE301C3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4970361" y="2689860"/>
            <a:ext cx="1893425" cy="1893425"/>
          </a:xfrm>
          <a:prstGeom prst="rect">
            <a:avLst/>
          </a:prstGeom>
          <a:effectLst>
            <a:outerShdw blurRad="50800" dist="38100" dir="2700000" algn="tl" rotWithShape="0">
              <a:prstClr val="black">
                <a:alpha val="40000"/>
              </a:prstClr>
            </a:outerShdw>
          </a:effectLst>
        </p:spPr>
      </p:pic>
      <p:sp>
        <p:nvSpPr>
          <p:cNvPr id="8" name="Titel 5">
            <a:extLst>
              <a:ext uri="{FF2B5EF4-FFF2-40B4-BE49-F238E27FC236}">
                <a16:creationId xmlns:a16="http://schemas.microsoft.com/office/drawing/2014/main" id="{2766A9CB-A226-4179-A2D7-42F2AD74D490}"/>
              </a:ext>
            </a:extLst>
          </p:cNvPr>
          <p:cNvSpPr txBox="1">
            <a:spLocks/>
          </p:cNvSpPr>
          <p:nvPr/>
        </p:nvSpPr>
        <p:spPr>
          <a:xfrm>
            <a:off x="633730" y="891699"/>
            <a:ext cx="4730750" cy="9353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1800" dirty="0">
                <a:solidFill>
                  <a:schemeClr val="bg1"/>
                </a:solidFill>
                <a:latin typeface="Soho Gothic Std" panose="020B0503030504020204" pitchFamily="34" charset="0"/>
              </a:rPr>
              <a:t>VIDEO</a:t>
            </a:r>
          </a:p>
        </p:txBody>
      </p:sp>
      <p:sp>
        <p:nvSpPr>
          <p:cNvPr id="9" name="Pladsholder til tekst 6">
            <a:extLst>
              <a:ext uri="{FF2B5EF4-FFF2-40B4-BE49-F238E27FC236}">
                <a16:creationId xmlns:a16="http://schemas.microsoft.com/office/drawing/2014/main" id="{45533867-4CB0-4183-AF69-FE4050DE2EDF}"/>
              </a:ext>
            </a:extLst>
          </p:cNvPr>
          <p:cNvSpPr txBox="1">
            <a:spLocks/>
          </p:cNvSpPr>
          <p:nvPr/>
        </p:nvSpPr>
        <p:spPr>
          <a:xfrm>
            <a:off x="633730" y="1599962"/>
            <a:ext cx="10515600" cy="22375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3200" b="1" dirty="0">
                <a:solidFill>
                  <a:schemeClr val="bg1"/>
                </a:solidFill>
                <a:latin typeface="Soho Gothic Std" panose="020B0503030504020204" pitchFamily="34" charset="0"/>
              </a:rPr>
              <a:t>Brobygning - Mit Rybners</a:t>
            </a:r>
          </a:p>
          <a:p>
            <a:endParaRPr lang="da-DK" dirty="0"/>
          </a:p>
        </p:txBody>
      </p:sp>
    </p:spTree>
    <p:extLst>
      <p:ext uri="{BB962C8B-B14F-4D97-AF65-F5344CB8AC3E}">
        <p14:creationId xmlns:p14="http://schemas.microsoft.com/office/powerpoint/2010/main" val="15332559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1FC50C-62B8-4DDB-9CAB-CB997CBCE950}"/>
              </a:ext>
            </a:extLst>
          </p:cNvPr>
          <p:cNvSpPr>
            <a:spLocks noGrp="1"/>
          </p:cNvSpPr>
          <p:nvPr>
            <p:ph type="title"/>
          </p:nvPr>
        </p:nvSpPr>
        <p:spPr/>
        <p:txBody>
          <a:bodyPr>
            <a:normAutofit/>
          </a:bodyPr>
          <a:lstStyle/>
          <a:p>
            <a:r>
              <a:rPr lang="da-DK" sz="3200" b="1" dirty="0">
                <a:latin typeface="Soho Gothic Std" panose="020B0503030504020204" pitchFamily="34" charset="0"/>
              </a:rPr>
              <a:t>Alt samlet ét sted </a:t>
            </a:r>
          </a:p>
        </p:txBody>
      </p:sp>
      <p:sp>
        <p:nvSpPr>
          <p:cNvPr id="3" name="Pladsholder til indhold 2">
            <a:extLst>
              <a:ext uri="{FF2B5EF4-FFF2-40B4-BE49-F238E27FC236}">
                <a16:creationId xmlns:a16="http://schemas.microsoft.com/office/drawing/2014/main" id="{D415D9A0-DBD2-43DC-8BE6-24C79B19F16A}"/>
              </a:ext>
            </a:extLst>
          </p:cNvPr>
          <p:cNvSpPr>
            <a:spLocks noGrp="1"/>
          </p:cNvSpPr>
          <p:nvPr>
            <p:ph idx="1"/>
          </p:nvPr>
        </p:nvSpPr>
        <p:spPr>
          <a:xfrm>
            <a:off x="937591" y="1537390"/>
            <a:ext cx="10515600" cy="4351338"/>
          </a:xfrm>
        </p:spPr>
        <p:txBody>
          <a:bodyPr/>
          <a:lstStyle/>
          <a:p>
            <a:pPr marL="0" indent="0">
              <a:buNone/>
            </a:pPr>
            <a:r>
              <a:rPr lang="da-DK" dirty="0">
                <a:latin typeface="Soho Gothic Std" panose="020B0503030504020204" pitchFamily="34" charset="0"/>
              </a:rPr>
              <a:t>På denne webside finder I alle de informationer, I har brug for:</a:t>
            </a:r>
          </a:p>
          <a:p>
            <a:pPr marL="0" indent="0">
              <a:buNone/>
            </a:pPr>
            <a:endParaRPr lang="da-DK" dirty="0" smtClean="0">
              <a:latin typeface="Soho Gothic Std" panose="020B0503030504020204" pitchFamily="34" charset="0"/>
            </a:endParaRPr>
          </a:p>
          <a:p>
            <a:pPr marL="0" indent="0">
              <a:buNone/>
            </a:pPr>
            <a:r>
              <a:rPr lang="da-DK" u="sng" dirty="0">
                <a:hlinkClick r:id="rId3"/>
              </a:rPr>
              <a:t>https://rybners.dk/besoeg-rybners/brobygning/eux-business</a:t>
            </a:r>
            <a:r>
              <a:rPr lang="da-DK" dirty="0"/>
              <a:t> </a:t>
            </a:r>
            <a:endParaRPr lang="da-DK" dirty="0" smtClean="0"/>
          </a:p>
          <a:p>
            <a:pPr marL="0" indent="0">
              <a:buNone/>
            </a:pPr>
            <a:endParaRPr lang="da-DK" dirty="0" smtClean="0">
              <a:latin typeface="Soho Gothic Std" panose="020B0503030504020204" pitchFamily="34" charset="0"/>
            </a:endParaRPr>
          </a:p>
          <a:p>
            <a:pPr marL="0" indent="0">
              <a:buNone/>
            </a:pPr>
            <a:endParaRPr lang="da-DK" dirty="0">
              <a:latin typeface="Soho Gothic Std" panose="020B0503030504020204" pitchFamily="34" charset="0"/>
            </a:endParaRPr>
          </a:p>
        </p:txBody>
      </p:sp>
    </p:spTree>
    <p:extLst>
      <p:ext uri="{BB962C8B-B14F-4D97-AF65-F5344CB8AC3E}">
        <p14:creationId xmlns:p14="http://schemas.microsoft.com/office/powerpoint/2010/main" val="30985561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19485C4-AECB-40DB-A63E-945DE854D56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Titel 5">
            <a:extLst>
              <a:ext uri="{FF2B5EF4-FFF2-40B4-BE49-F238E27FC236}">
                <a16:creationId xmlns:a16="http://schemas.microsoft.com/office/drawing/2014/main" id="{1A3B4AE5-AE57-4C75-8184-AA14F2AEC54F}"/>
              </a:ext>
            </a:extLst>
          </p:cNvPr>
          <p:cNvSpPr>
            <a:spLocks noGrp="1"/>
          </p:cNvSpPr>
          <p:nvPr>
            <p:ph type="title"/>
          </p:nvPr>
        </p:nvSpPr>
        <p:spPr>
          <a:xfrm>
            <a:off x="633730" y="891699"/>
            <a:ext cx="4730750" cy="935355"/>
          </a:xfrm>
        </p:spPr>
        <p:txBody>
          <a:bodyPr>
            <a:normAutofit/>
          </a:bodyPr>
          <a:lstStyle/>
          <a:p>
            <a:r>
              <a:rPr lang="da-DK" sz="1800" dirty="0">
                <a:solidFill>
                  <a:schemeClr val="bg1"/>
                </a:solidFill>
                <a:latin typeface="Soho Gothic Std" panose="020B0503030504020204" pitchFamily="34" charset="0"/>
              </a:rPr>
              <a:t>VIRTUEL RUNDTUR</a:t>
            </a:r>
          </a:p>
        </p:txBody>
      </p:sp>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a:bodyPr>
          <a:lstStyle/>
          <a:p>
            <a:r>
              <a:rPr lang="da-DK" sz="3200" b="1" dirty="0">
                <a:solidFill>
                  <a:schemeClr val="bg1"/>
                </a:solidFill>
                <a:latin typeface="Soho Gothic Std" panose="020B0503030504020204" pitchFamily="34" charset="0"/>
              </a:rPr>
              <a:t>Tag på opdagelse på </a:t>
            </a:r>
          </a:p>
          <a:p>
            <a:r>
              <a:rPr lang="da-DK" sz="3200" b="1" dirty="0" smtClean="0">
                <a:solidFill>
                  <a:schemeClr val="bg1"/>
                </a:solidFill>
                <a:latin typeface="Soho Gothic Std" panose="020B0503030504020204" pitchFamily="34" charset="0"/>
              </a:rPr>
              <a:t>Rybners</a:t>
            </a:r>
          </a:p>
          <a:p>
            <a:r>
              <a:rPr lang="da-DK" u="sng" dirty="0">
                <a:hlinkClick r:id="rId5"/>
              </a:rPr>
              <a:t>https://kuula.co/post/7WLwk/collection/7Y99h</a:t>
            </a:r>
            <a:endParaRPr lang="da-DK" dirty="0"/>
          </a:p>
          <a:p>
            <a:endParaRPr lang="da-DK" sz="3200" b="1" dirty="0" smtClean="0">
              <a:solidFill>
                <a:schemeClr val="bg1"/>
              </a:solidFill>
              <a:latin typeface="Soho Gothic Std" panose="020B0503030504020204" pitchFamily="34" charset="0"/>
            </a:endParaRPr>
          </a:p>
          <a:p>
            <a:endParaRPr lang="da-DK" sz="3200" b="1" dirty="0">
              <a:solidFill>
                <a:schemeClr val="bg1"/>
              </a:solidFill>
              <a:latin typeface="Soho Gothic Std" panose="020B0503030504020204" pitchFamily="34" charset="0"/>
            </a:endParaRPr>
          </a:p>
          <a:p>
            <a:endParaRPr lang="da-DK" dirty="0"/>
          </a:p>
        </p:txBody>
      </p:sp>
    </p:spTree>
    <p:extLst>
      <p:ext uri="{BB962C8B-B14F-4D97-AF65-F5344CB8AC3E}">
        <p14:creationId xmlns:p14="http://schemas.microsoft.com/office/powerpoint/2010/main" val="26971198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19485C4-AECB-40DB-A63E-945DE854D56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417443" y="1292087"/>
            <a:ext cx="13004801" cy="7315200"/>
          </a:xfrm>
          <a:prstGeom prst="rect">
            <a:avLst/>
          </a:prstGeom>
        </p:spPr>
      </p:pic>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4267359"/>
            <a:ext cx="10515600" cy="2237581"/>
          </a:xfrm>
        </p:spPr>
        <p:txBody>
          <a:bodyPr>
            <a:normAutofit/>
          </a:bodyPr>
          <a:lstStyle/>
          <a:p>
            <a:r>
              <a:rPr lang="da-DK" sz="3200" b="1" dirty="0">
                <a:solidFill>
                  <a:schemeClr val="bg1"/>
                </a:solidFill>
                <a:latin typeface="Soho Gothic Std" panose="020B0503030504020204" pitchFamily="34" charset="0"/>
              </a:rPr>
              <a:t>Tilmeld dig vores nyhedsbrev</a:t>
            </a:r>
          </a:p>
          <a:p>
            <a:r>
              <a:rPr lang="da-DK" dirty="0">
                <a:solidFill>
                  <a:schemeClr val="bg1"/>
                </a:solidFill>
                <a:latin typeface="Soho Gothic Std" panose="020B0503030504020204" pitchFamily="34" charset="0"/>
              </a:rPr>
              <a:t>Få mere information om uddannelsesvalg og studielivet på vores ungdomsuddannelser.</a:t>
            </a:r>
            <a:r>
              <a:rPr lang="da-DK" dirty="0">
                <a:latin typeface="Soho Gothic Std" panose="020B0503030504020204" pitchFamily="34" charset="0"/>
              </a:rPr>
              <a:t> </a:t>
            </a:r>
            <a:endParaRPr lang="da-DK" dirty="0" smtClean="0">
              <a:latin typeface="Soho Gothic Std" panose="020B0503030504020204" pitchFamily="34" charset="0"/>
            </a:endParaRPr>
          </a:p>
          <a:p>
            <a:r>
              <a:rPr lang="da-DK" sz="3200" b="1" dirty="0">
                <a:solidFill>
                  <a:schemeClr val="bg1"/>
                </a:solidFill>
                <a:latin typeface="Soho Gothic Std" panose="020B0503030504020204" pitchFamily="34" charset="0"/>
                <a:hlinkClick r:id="rId5"/>
              </a:rPr>
              <a:t>https://</a:t>
            </a:r>
            <a:r>
              <a:rPr lang="da-DK" sz="3200" b="1" dirty="0" smtClean="0">
                <a:solidFill>
                  <a:schemeClr val="bg1"/>
                </a:solidFill>
                <a:latin typeface="Soho Gothic Std" panose="020B0503030504020204" pitchFamily="34" charset="0"/>
                <a:hlinkClick r:id="rId5"/>
              </a:rPr>
              <a:t>rybners.dk/om-os/nyheder/nyhedsbrev</a:t>
            </a:r>
            <a:endParaRPr lang="da-DK" sz="3200" b="1" dirty="0" smtClean="0">
              <a:solidFill>
                <a:schemeClr val="bg1"/>
              </a:solidFill>
              <a:latin typeface="Soho Gothic Std" panose="020B0503030504020204" pitchFamily="34" charset="0"/>
            </a:endParaRPr>
          </a:p>
          <a:p>
            <a:endParaRPr lang="da-DK" sz="3200" b="1" dirty="0">
              <a:solidFill>
                <a:schemeClr val="bg1"/>
              </a:solidFill>
              <a:latin typeface="Soho Gothic Std" panose="020B0503030504020204" pitchFamily="34" charset="0"/>
            </a:endParaRPr>
          </a:p>
        </p:txBody>
      </p:sp>
    </p:spTree>
    <p:extLst>
      <p:ext uri="{BB962C8B-B14F-4D97-AF65-F5344CB8AC3E}">
        <p14:creationId xmlns:p14="http://schemas.microsoft.com/office/powerpoint/2010/main" val="14928728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1556</TotalTime>
  <Words>787</Words>
  <Application>Microsoft Office PowerPoint</Application>
  <PresentationFormat>Widescreen</PresentationFormat>
  <Paragraphs>109</Paragraphs>
  <Slides>13</Slides>
  <Notes>11</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13</vt:i4>
      </vt:variant>
    </vt:vector>
  </HeadingPairs>
  <TitlesOfParts>
    <vt:vector size="19" baseType="lpstr">
      <vt:lpstr>Arial</vt:lpstr>
      <vt:lpstr>Calibri</vt:lpstr>
      <vt:lpstr>Calibri Light</vt:lpstr>
      <vt:lpstr>Soho Gothic Std</vt:lpstr>
      <vt:lpstr>Wingdings</vt:lpstr>
      <vt:lpstr>Office-tema</vt:lpstr>
      <vt:lpstr>PowerPoint-præsentation</vt:lpstr>
      <vt:lpstr>Programmet for i dag: 08.15 – 10.30</vt:lpstr>
      <vt:lpstr>RYBNERS EFTER FOLKESKOLEN?</vt:lpstr>
      <vt:lpstr>Vi har fokus på dig og din fremtid</vt:lpstr>
      <vt:lpstr>Mange uddannelser – mange muligheder</vt:lpstr>
      <vt:lpstr>PowerPoint-præsentation</vt:lpstr>
      <vt:lpstr>Alt samlet ét sted </vt:lpstr>
      <vt:lpstr>VIRTUEL RUNDTUR</vt:lpstr>
      <vt:lpstr>PowerPoint-præsentation</vt:lpstr>
      <vt:lpstr>VORES SOCIALE MEDIER Følg hverdagen på Rybners</vt:lpstr>
      <vt:lpstr>Brobygningsforløbet BRAND MASTER Rybners EUX Business 2021 </vt:lpstr>
      <vt:lpstr>Program</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MANGE UDDANNELSER – MANGE MULIGHEDER</dc:title>
  <dc:creator>Per Dalsjø Schmidt</dc:creator>
  <cp:lastModifiedBy>Michael Juhl Poulsen</cp:lastModifiedBy>
  <cp:revision>46</cp:revision>
  <dcterms:created xsi:type="dcterms:W3CDTF">2021-03-23T14:13:47Z</dcterms:created>
  <dcterms:modified xsi:type="dcterms:W3CDTF">2021-04-12T04:49:55Z</dcterms:modified>
</cp:coreProperties>
</file>