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2" r:id="rId3"/>
    <p:sldId id="261" r:id="rId4"/>
    <p:sldId id="259" r:id="rId5"/>
    <p:sldId id="257" r:id="rId6"/>
    <p:sldId id="260" r:id="rId7"/>
    <p:sldId id="270" r:id="rId8"/>
    <p:sldId id="264" r:id="rId9"/>
    <p:sldId id="263" r:id="rId10"/>
    <p:sldId id="271" r:id="rId11"/>
    <p:sldId id="265" r:id="rId12"/>
    <p:sldId id="269" r:id="rId13"/>
    <p:sldId id="266" r:id="rId14"/>
    <p:sldId id="267" r:id="rId1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3400" autoAdjust="0"/>
  </p:normalViewPr>
  <p:slideViewPr>
    <p:cSldViewPr snapToGrid="0">
      <p:cViewPr varScale="1">
        <p:scale>
          <a:sx n="81" d="100"/>
          <a:sy n="81" d="100"/>
        </p:scale>
        <p:origin x="76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facebook.com/RybnersGymnasier" TargetMode="External"/><Relationship Id="rId1" Type="http://schemas.openxmlformats.org/officeDocument/2006/relationships/image" Target="../media/image16.jpeg"/><Relationship Id="rId4" Type="http://schemas.openxmlformats.org/officeDocument/2006/relationships/hyperlink" Target="http://facebook.com/rybnerserhvervsuddannelser"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8FFA3-A692-486A-8A5A-EFD6C1F98430}"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da-DK"/>
        </a:p>
      </dgm:t>
    </dgm:pt>
    <dgm:pt modelId="{591C23AB-1915-4B68-AA58-5340E8C69C64}">
      <dgm:prSet phldrT="[Tekst]"/>
      <dgm:spPr/>
      <dgm:t>
        <a:bodyPr/>
        <a:lstStyle/>
        <a:p>
          <a:r>
            <a:rPr lang="da-DK" dirty="0">
              <a:latin typeface="Soho Gothic Std" panose="020B0503030504020204" pitchFamily="34" charset="0"/>
            </a:rPr>
            <a:t>Rybners Gymnasier</a:t>
          </a:r>
        </a:p>
      </dgm:t>
    </dgm:pt>
    <dgm:pt modelId="{1E2AE22A-2ED0-40A1-9FA7-D8800545A373}" type="parTrans" cxnId="{DBC404FE-07C1-4D58-9F2E-E23820DE9F14}">
      <dgm:prSet/>
      <dgm:spPr/>
      <dgm:t>
        <a:bodyPr/>
        <a:lstStyle/>
        <a:p>
          <a:endParaRPr lang="da-DK"/>
        </a:p>
      </dgm:t>
    </dgm:pt>
    <dgm:pt modelId="{2548C5AA-6B85-44B2-9E56-371D92483FF7}" type="sibTrans" cxnId="{DBC404FE-07C1-4D58-9F2E-E23820DE9F14}">
      <dgm:prSet/>
      <dgm:spPr/>
      <dgm:t>
        <a:bodyPr/>
        <a:lstStyle/>
        <a:p>
          <a:endParaRPr lang="da-DK"/>
        </a:p>
      </dgm:t>
    </dgm:pt>
    <dgm:pt modelId="{965CED23-2873-4B54-B983-107C868B75A2}">
      <dgm:prSet phldrT="[Tekst]"/>
      <dgm:spPr/>
      <dgm:t>
        <a:bodyPr/>
        <a:lstStyle/>
        <a:p>
          <a:r>
            <a:rPr lang="da-DK" dirty="0">
              <a:latin typeface="Soho Gothic Std" panose="020B0503030504020204" pitchFamily="34" charset="0"/>
            </a:rPr>
            <a:t>Rybners Erhvervsuddannelser</a:t>
          </a:r>
        </a:p>
      </dgm:t>
    </dgm:pt>
    <dgm:pt modelId="{9C18A1BF-7496-4365-A831-FC4A31472214}" type="parTrans" cxnId="{365AA702-BE88-44B4-BDBE-6AC4A59AF247}">
      <dgm:prSet/>
      <dgm:spPr/>
      <dgm:t>
        <a:bodyPr/>
        <a:lstStyle/>
        <a:p>
          <a:endParaRPr lang="da-DK"/>
        </a:p>
      </dgm:t>
    </dgm:pt>
    <dgm:pt modelId="{E4B0EA98-0E01-49E3-B97E-F58B326DA5F9}" type="sibTrans" cxnId="{365AA702-BE88-44B4-BDBE-6AC4A59AF247}">
      <dgm:prSet/>
      <dgm:spPr/>
      <dgm:t>
        <a:bodyPr/>
        <a:lstStyle/>
        <a:p>
          <a:endParaRPr lang="da-DK"/>
        </a:p>
      </dgm:t>
    </dgm:pt>
    <dgm:pt modelId="{FBCDDCBA-70EE-4344-BD3D-406C97EFAF05}" type="pres">
      <dgm:prSet presAssocID="{E798FFA3-A692-486A-8A5A-EFD6C1F98430}" presName="hierChild1" presStyleCnt="0">
        <dgm:presLayoutVars>
          <dgm:chPref val="1"/>
          <dgm:dir/>
          <dgm:animOne val="branch"/>
          <dgm:animLvl val="lvl"/>
          <dgm:resizeHandles/>
        </dgm:presLayoutVars>
      </dgm:prSet>
      <dgm:spPr/>
    </dgm:pt>
    <dgm:pt modelId="{64AEB866-7D2D-4632-8AF0-45A8D5326DD3}" type="pres">
      <dgm:prSet presAssocID="{591C23AB-1915-4B68-AA58-5340E8C69C64}" presName="hierRoot1" presStyleCnt="0"/>
      <dgm:spPr/>
    </dgm:pt>
    <dgm:pt modelId="{8CB6E821-12C4-4474-89B5-14864CFEFA2F}" type="pres">
      <dgm:prSet presAssocID="{591C23AB-1915-4B68-AA58-5340E8C69C64}" presName="composite" presStyleCnt="0"/>
      <dgm:spPr/>
    </dgm:pt>
    <dgm:pt modelId="{3FBFE82D-20EF-4DAC-BF46-B512F00B3CC8}" type="pres">
      <dgm:prSet presAssocID="{591C23AB-1915-4B68-AA58-5340E8C69C64}" presName="image" presStyleLbl="node0"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E4A72B9E-6A88-4F71-92C8-CF5AEB19DE9B}" type="pres">
      <dgm:prSet presAssocID="{591C23AB-1915-4B68-AA58-5340E8C69C64}" presName="text" presStyleLbl="revTx" presStyleIdx="0" presStyleCnt="2">
        <dgm:presLayoutVars>
          <dgm:chPref val="3"/>
        </dgm:presLayoutVars>
      </dgm:prSet>
      <dgm:spPr/>
    </dgm:pt>
    <dgm:pt modelId="{1CF13822-9B03-4342-BBFD-35CF155720CA}" type="pres">
      <dgm:prSet presAssocID="{591C23AB-1915-4B68-AA58-5340E8C69C64}" presName="hierChild2" presStyleCnt="0"/>
      <dgm:spPr/>
    </dgm:pt>
    <dgm:pt modelId="{18D5B407-C52A-47CE-9766-5C7842290439}" type="pres">
      <dgm:prSet presAssocID="{965CED23-2873-4B54-B983-107C868B75A2}" presName="hierRoot1" presStyleCnt="0"/>
      <dgm:spPr/>
    </dgm:pt>
    <dgm:pt modelId="{963EA562-A3AC-44AE-93BD-FEE2C3B235D3}" type="pres">
      <dgm:prSet presAssocID="{965CED23-2873-4B54-B983-107C868B75A2}" presName="composite" presStyleCnt="0"/>
      <dgm:spPr/>
    </dgm:pt>
    <dgm:pt modelId="{10AE5EA0-E8B9-4A58-B127-4A150D2CA740}" type="pres">
      <dgm:prSet presAssocID="{965CED23-2873-4B54-B983-107C868B75A2}" presName="image" presStyleLbl="node0"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7C296ABE-5FB5-47AD-95AA-043AD15CA4E3}" type="pres">
      <dgm:prSet presAssocID="{965CED23-2873-4B54-B983-107C868B75A2}" presName="text" presStyleLbl="revTx" presStyleIdx="1" presStyleCnt="2">
        <dgm:presLayoutVars>
          <dgm:chPref val="3"/>
        </dgm:presLayoutVars>
      </dgm:prSet>
      <dgm:spPr/>
    </dgm:pt>
    <dgm:pt modelId="{ADDF4AF2-CEDE-487A-B57F-54AC0CD6EE8F}" type="pres">
      <dgm:prSet presAssocID="{965CED23-2873-4B54-B983-107C868B75A2}" presName="hierChild2" presStyleCnt="0"/>
      <dgm:spPr/>
    </dgm:pt>
  </dgm:ptLst>
  <dgm:cxnLst>
    <dgm:cxn modelId="{365AA702-BE88-44B4-BDBE-6AC4A59AF247}" srcId="{E798FFA3-A692-486A-8A5A-EFD6C1F98430}" destId="{965CED23-2873-4B54-B983-107C868B75A2}" srcOrd="1" destOrd="0" parTransId="{9C18A1BF-7496-4365-A831-FC4A31472214}" sibTransId="{E4B0EA98-0E01-49E3-B97E-F58B326DA5F9}"/>
    <dgm:cxn modelId="{0EE3FC2E-4D9C-467A-B219-7528A17BAB4E}" type="presOf" srcId="{965CED23-2873-4B54-B983-107C868B75A2}" destId="{7C296ABE-5FB5-47AD-95AA-043AD15CA4E3}" srcOrd="0" destOrd="0" presId="urn:microsoft.com/office/officeart/2009/layout/CirclePictureHierarchy"/>
    <dgm:cxn modelId="{1FDF0E6A-FE24-4A2D-86F5-690193389B62}" type="presOf" srcId="{E798FFA3-A692-486A-8A5A-EFD6C1F98430}" destId="{FBCDDCBA-70EE-4344-BD3D-406C97EFAF05}" srcOrd="0" destOrd="0" presId="urn:microsoft.com/office/officeart/2009/layout/CirclePictureHierarchy"/>
    <dgm:cxn modelId="{DDC91AED-BED6-42C8-9BD3-44A25BEC4C17}" type="presOf" srcId="{591C23AB-1915-4B68-AA58-5340E8C69C64}" destId="{E4A72B9E-6A88-4F71-92C8-CF5AEB19DE9B}" srcOrd="0" destOrd="0" presId="urn:microsoft.com/office/officeart/2009/layout/CirclePictureHierarchy"/>
    <dgm:cxn modelId="{DBC404FE-07C1-4D58-9F2E-E23820DE9F14}" srcId="{E798FFA3-A692-486A-8A5A-EFD6C1F98430}" destId="{591C23AB-1915-4B68-AA58-5340E8C69C64}" srcOrd="0" destOrd="0" parTransId="{1E2AE22A-2ED0-40A1-9FA7-D8800545A373}" sibTransId="{2548C5AA-6B85-44B2-9E56-371D92483FF7}"/>
    <dgm:cxn modelId="{371EBFD7-E9F7-4233-8980-9A53C059DEA6}" type="presParOf" srcId="{FBCDDCBA-70EE-4344-BD3D-406C97EFAF05}" destId="{64AEB866-7D2D-4632-8AF0-45A8D5326DD3}" srcOrd="0" destOrd="0" presId="urn:microsoft.com/office/officeart/2009/layout/CirclePictureHierarchy"/>
    <dgm:cxn modelId="{B48F940D-84F0-4A4A-BF48-61F7B267FE2B}" type="presParOf" srcId="{64AEB866-7D2D-4632-8AF0-45A8D5326DD3}" destId="{8CB6E821-12C4-4474-89B5-14864CFEFA2F}" srcOrd="0" destOrd="0" presId="urn:microsoft.com/office/officeart/2009/layout/CirclePictureHierarchy"/>
    <dgm:cxn modelId="{73199F3E-CE54-479C-8224-5561F2805E37}" type="presParOf" srcId="{8CB6E821-12C4-4474-89B5-14864CFEFA2F}" destId="{3FBFE82D-20EF-4DAC-BF46-B512F00B3CC8}" srcOrd="0" destOrd="0" presId="urn:microsoft.com/office/officeart/2009/layout/CirclePictureHierarchy"/>
    <dgm:cxn modelId="{EEB4656B-CB2D-4791-9D13-D110B74EEA6C}" type="presParOf" srcId="{8CB6E821-12C4-4474-89B5-14864CFEFA2F}" destId="{E4A72B9E-6A88-4F71-92C8-CF5AEB19DE9B}" srcOrd="1" destOrd="0" presId="urn:microsoft.com/office/officeart/2009/layout/CirclePictureHierarchy"/>
    <dgm:cxn modelId="{F09A30B2-546F-4845-A0D1-471839723C17}" type="presParOf" srcId="{64AEB866-7D2D-4632-8AF0-45A8D5326DD3}" destId="{1CF13822-9B03-4342-BBFD-35CF155720CA}" srcOrd="1" destOrd="0" presId="urn:microsoft.com/office/officeart/2009/layout/CirclePictureHierarchy"/>
    <dgm:cxn modelId="{8EC9E360-6BE6-4A63-99CE-7B4D9CB392E2}" type="presParOf" srcId="{FBCDDCBA-70EE-4344-BD3D-406C97EFAF05}" destId="{18D5B407-C52A-47CE-9766-5C7842290439}" srcOrd="1" destOrd="0" presId="urn:microsoft.com/office/officeart/2009/layout/CirclePictureHierarchy"/>
    <dgm:cxn modelId="{9240E9D8-7E65-4BDF-840C-D5D3EA364992}" type="presParOf" srcId="{18D5B407-C52A-47CE-9766-5C7842290439}" destId="{963EA562-A3AC-44AE-93BD-FEE2C3B235D3}" srcOrd="0" destOrd="0" presId="urn:microsoft.com/office/officeart/2009/layout/CirclePictureHierarchy"/>
    <dgm:cxn modelId="{26DF41B3-76DE-4FAF-8E16-1FA18A1E1520}" type="presParOf" srcId="{963EA562-A3AC-44AE-93BD-FEE2C3B235D3}" destId="{10AE5EA0-E8B9-4A58-B127-4A150D2CA740}" srcOrd="0" destOrd="0" presId="urn:microsoft.com/office/officeart/2009/layout/CirclePictureHierarchy"/>
    <dgm:cxn modelId="{A3B467D7-E324-411A-B3EF-FD1E752529F1}" type="presParOf" srcId="{963EA562-A3AC-44AE-93BD-FEE2C3B235D3}" destId="{7C296ABE-5FB5-47AD-95AA-043AD15CA4E3}" srcOrd="1" destOrd="0" presId="urn:microsoft.com/office/officeart/2009/layout/CirclePictureHierarchy"/>
    <dgm:cxn modelId="{1665D056-EC80-4258-8F5C-668C1B024667}" type="presParOf" srcId="{18D5B407-C52A-47CE-9766-5C7842290439}" destId="{ADDF4AF2-CEDE-487A-B57F-54AC0CD6EE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E82D-20EF-4DAC-BF46-B512F00B3CC8}">
      <dsp:nvSpPr>
        <dsp:cNvPr id="0" name=""/>
        <dsp:cNvSpPr/>
      </dsp:nvSpPr>
      <dsp:spPr>
        <a:xfrm>
          <a:off x="629" y="1352423"/>
          <a:ext cx="982195" cy="9821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72B9E-6A88-4F71-92C8-CF5AEB19DE9B}">
      <dsp:nvSpPr>
        <dsp:cNvPr id="0" name=""/>
        <dsp:cNvSpPr/>
      </dsp:nvSpPr>
      <dsp:spPr>
        <a:xfrm>
          <a:off x="982825"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da-DK" sz="1100" kern="1200" dirty="0">
              <a:latin typeface="Soho Gothic Std" panose="020B0503030504020204" pitchFamily="34" charset="0"/>
            </a:rPr>
            <a:t>Rybners Gymnasier</a:t>
          </a:r>
        </a:p>
      </dsp:txBody>
      <dsp:txXfrm>
        <a:off x="982825" y="1349968"/>
        <a:ext cx="1473293" cy="982195"/>
      </dsp:txXfrm>
    </dsp:sp>
    <dsp:sp modelId="{10AE5EA0-E8B9-4A58-B127-4A150D2CA740}">
      <dsp:nvSpPr>
        <dsp:cNvPr id="0" name=""/>
        <dsp:cNvSpPr/>
      </dsp:nvSpPr>
      <dsp:spPr>
        <a:xfrm>
          <a:off x="2701667" y="1352423"/>
          <a:ext cx="982195" cy="9821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96ABE-5FB5-47AD-95AA-043AD15CA4E3}">
      <dsp:nvSpPr>
        <dsp:cNvPr id="0" name=""/>
        <dsp:cNvSpPr/>
      </dsp:nvSpPr>
      <dsp:spPr>
        <a:xfrm>
          <a:off x="3683863"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da-DK" sz="1100" kern="1200" dirty="0">
              <a:latin typeface="Soho Gothic Std" panose="020B0503030504020204" pitchFamily="34" charset="0"/>
            </a:rPr>
            <a:t>Rybners Erhvervsuddannelser</a:t>
          </a:r>
        </a:p>
      </dsp:txBody>
      <dsp:txXfrm>
        <a:off x="3683863" y="1349968"/>
        <a:ext cx="1473293" cy="982195"/>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A3460-2055-4439-A393-4EF3DBCE353B}" type="datetimeFigureOut">
              <a:rPr lang="da-DK" smtClean="0"/>
              <a:t>09-04-2021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FE879-652C-400D-A0C8-82BA8F1DE3AF}" type="slidenum">
              <a:rPr lang="da-DK" smtClean="0"/>
              <a:t>‹nr.›</a:t>
            </a:fld>
            <a:endParaRPr lang="da-DK"/>
          </a:p>
        </p:txBody>
      </p:sp>
    </p:spTree>
    <p:extLst>
      <p:ext uri="{BB962C8B-B14F-4D97-AF65-F5344CB8AC3E}">
        <p14:creationId xmlns:p14="http://schemas.microsoft.com/office/powerpoint/2010/main" val="274546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a:t>
            </a:r>
            <a:r>
              <a:rPr lang="da-DK"/>
              <a:t>til brobygning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a:t>
            </a:fld>
            <a:endParaRPr lang="da-DK"/>
          </a:p>
        </p:txBody>
      </p:sp>
    </p:spTree>
    <p:extLst>
      <p:ext uri="{BB962C8B-B14F-4D97-AF65-F5344CB8AC3E}">
        <p14:creationId xmlns:p14="http://schemas.microsoft.com/office/powerpoint/2010/main" val="2391718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a:t>
            </a:r>
            <a:r>
              <a:rPr lang="da-DK" dirty="0" err="1"/>
              <a:t>brobgning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14</a:t>
            </a:fld>
            <a:endParaRPr lang="da-DK"/>
          </a:p>
        </p:txBody>
      </p:sp>
    </p:spTree>
    <p:extLst>
      <p:ext uri="{BB962C8B-B14F-4D97-AF65-F5344CB8AC3E}">
        <p14:creationId xmlns:p14="http://schemas.microsoft.com/office/powerpoint/2010/main" val="155527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På Rybners råder over en bred pallette af ungdomsuddannelser. Derfor kan vi tilbyde dig den helt rigtige uddannelse. Vores vejledere hjælper dig gerne med at finde vej til den rette uddannelse, så det kan føles trygt at starte på Rybners.</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3</a:t>
            </a:fld>
            <a:endParaRPr lang="da-DK"/>
          </a:p>
        </p:txBody>
      </p:sp>
    </p:spTree>
    <p:extLst>
      <p:ext uri="{BB962C8B-B14F-4D97-AF65-F5344CB8AC3E}">
        <p14:creationId xmlns:p14="http://schemas.microsoft.com/office/powerpoint/2010/main" val="55423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Rybners er et godt og trygt valg, for med hele paletten af uddannelser er der en uddannelse til alle. Specialister hjælper med at finde den rette vej. På Rybners får elever og kursister undervisning, der tager afsæt i den enkelte, og hvor lærerne inddrager digital læring i det omfang, det giver mening. Eleverne møder interesserede og engagerede lærere, der giver individuel og konkret feedback på et højt fagligt niveau. Det faglige niveau er præget af en stor bredde og dybde. </a:t>
            </a:r>
          </a:p>
        </p:txBody>
      </p:sp>
      <p:sp>
        <p:nvSpPr>
          <p:cNvPr id="4" name="Pladsholder til slidenummer 3"/>
          <p:cNvSpPr>
            <a:spLocks noGrp="1"/>
          </p:cNvSpPr>
          <p:nvPr>
            <p:ph type="sldNum" sz="quarter" idx="5"/>
          </p:nvPr>
        </p:nvSpPr>
        <p:spPr/>
        <p:txBody>
          <a:bodyPr/>
          <a:lstStyle/>
          <a:p>
            <a:fld id="{5FEFE879-652C-400D-A0C8-82BA8F1DE3AF}" type="slidenum">
              <a:rPr lang="da-DK" smtClean="0"/>
              <a:t>4</a:t>
            </a:fld>
            <a:endParaRPr lang="da-DK"/>
          </a:p>
        </p:txBody>
      </p:sp>
    </p:spTree>
    <p:extLst>
      <p:ext uri="{BB962C8B-B14F-4D97-AF65-F5344CB8AC3E}">
        <p14:creationId xmlns:p14="http://schemas.microsoft.com/office/powerpoint/2010/main" val="166384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Vi har en bred pallette af ungdomsuddannelser – både gymnasier og erhvervsuddannelser. Her får du en ultrakort præsentation af uddannelser på Rybners.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erhvervsuddannelser:</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Tekniske Skole</a:t>
            </a:r>
          </a:p>
          <a:p>
            <a:r>
              <a:rPr lang="da-DK" sz="1200" kern="1200" dirty="0">
                <a:solidFill>
                  <a:schemeClr val="tx1"/>
                </a:solidFill>
                <a:effectLst/>
                <a:latin typeface="+mn-lt"/>
                <a:ea typeface="+mn-ea"/>
                <a:cs typeface="+mn-cs"/>
              </a:rPr>
              <a:t>På Teknisk Skole bliver du klædt på til et arbejdsmarked, der kalder på faglært arbejdskraft. Du får faglige kompetencer og færdigheder, og skaber en fremtid fuld af muligheder.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Handelsskole </a:t>
            </a:r>
          </a:p>
          <a:p>
            <a:r>
              <a:rPr lang="da-DK" sz="1200" kern="1200" dirty="0">
                <a:solidFill>
                  <a:schemeClr val="tx1"/>
                </a:solidFill>
                <a:effectLst/>
                <a:latin typeface="+mn-lt"/>
                <a:ea typeface="+mn-ea"/>
                <a:cs typeface="+mn-cs"/>
              </a:rPr>
              <a:t>Din merkantile fremtid begynder på Rybners handelsskole. Du kommer hurtigt ud på arbejdsmarkedet som elev inden for Detailhandel eller Handel, og får du lyst til at videreuddanne dig, er mulighederne mange. </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EUX</a:t>
            </a:r>
          </a:p>
          <a:p>
            <a:r>
              <a:rPr lang="da-DK" sz="1200" kern="1200" dirty="0">
                <a:solidFill>
                  <a:schemeClr val="tx1"/>
                </a:solidFill>
                <a:effectLst/>
                <a:latin typeface="+mn-lt"/>
                <a:ea typeface="+mn-ea"/>
                <a:cs typeface="+mn-cs"/>
              </a:rPr>
              <a:t>EUX er en ungdomsuddannelse hvor du får både en studentereksamen og en erhvervsuddannelse. Du får det bedste fra begge verdener. Mulighederne er mange, og du kan selv vælge om du vil i arbejde eller læse videre. </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gymnasier: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HTX</a:t>
            </a:r>
          </a:p>
          <a:p>
            <a:r>
              <a:rPr lang="da-DK" sz="1200" kern="1200" dirty="0">
                <a:solidFill>
                  <a:schemeClr val="tx1"/>
                </a:solidFill>
                <a:effectLst/>
                <a:latin typeface="+mn-lt"/>
                <a:ea typeface="+mn-ea"/>
                <a:cs typeface="+mn-cs"/>
              </a:rPr>
              <a:t>Med en 3-årig HTX-uddannelse, hvor du får nye fag indenfor teknik, teknologi, naturvidenskab og IT, har du alle muligheder. Din uddannelse bliver en spændende tid med anvendelse af teori i praksis.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HHX</a:t>
            </a:r>
          </a:p>
          <a:p>
            <a:r>
              <a:rPr lang="da-DK" sz="1200" kern="1200" dirty="0">
                <a:solidFill>
                  <a:schemeClr val="tx1"/>
                </a:solidFill>
                <a:effectLst/>
                <a:latin typeface="+mn-lt"/>
                <a:ea typeface="+mn-ea"/>
                <a:cs typeface="+mn-cs"/>
              </a:rPr>
              <a:t>På Rybners HHX får du nye fag på skemaet og nye kompetencer. Du kommer tæt på virkeligheden med relevante fag og projektarbejder. HHX er en 3-årig uddannelse med en erhvervsorienteret og international profil, som giver dig adgang til en lang række videregående uddannelser. På HHX bliver du uddannet til fremtiden.</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STX</a:t>
            </a:r>
          </a:p>
          <a:p>
            <a:r>
              <a:rPr lang="da-DK" sz="1200" kern="1200" dirty="0">
                <a:solidFill>
                  <a:schemeClr val="tx1"/>
                </a:solidFill>
                <a:effectLst/>
                <a:latin typeface="+mn-lt"/>
                <a:ea typeface="+mn-ea"/>
                <a:cs typeface="+mn-cs"/>
              </a:rPr>
              <a:t>På Rybners STX åbner du en verden af muligheder for dig. En verden, hvor du både fagligt og menneskeligt bliver rustet til at gennemføre din drømmeuddannelse. Du får med en STX-uddannelse både dannelse og uddannelse.</a:t>
            </a:r>
          </a:p>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5</a:t>
            </a:fld>
            <a:endParaRPr lang="da-DK"/>
          </a:p>
        </p:txBody>
      </p:sp>
    </p:spTree>
    <p:extLst>
      <p:ext uri="{BB962C8B-B14F-4D97-AF65-F5344CB8AC3E}">
        <p14:creationId xmlns:p14="http://schemas.microsoft.com/office/powerpoint/2010/main" val="275089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Hør, hvad vores elever siger om at gå på Rybners </a:t>
            </a:r>
            <a:r>
              <a:rPr lang="da-DK" dirty="0">
                <a:sym typeface="Wingdings" panose="05000000000000000000" pitchFamily="2" charset="2"/>
              </a:rPr>
              <a:t> </a:t>
            </a:r>
            <a:r>
              <a:rPr lang="da-DK" dirty="0"/>
              <a:t>Tryk på piler så åbner linket, hvor videoen ligger. </a:t>
            </a:r>
          </a:p>
          <a:p>
            <a:r>
              <a:rPr lang="da-DK" dirty="0"/>
              <a:t>https://www.youtube.com/watch?v=h-AtPKAML8M </a:t>
            </a:r>
          </a:p>
        </p:txBody>
      </p:sp>
      <p:sp>
        <p:nvSpPr>
          <p:cNvPr id="4" name="Pladsholder til slidenummer 3"/>
          <p:cNvSpPr>
            <a:spLocks noGrp="1"/>
          </p:cNvSpPr>
          <p:nvPr>
            <p:ph type="sldNum" sz="quarter" idx="5"/>
          </p:nvPr>
        </p:nvSpPr>
        <p:spPr/>
        <p:txBody>
          <a:bodyPr/>
          <a:lstStyle/>
          <a:p>
            <a:fld id="{5FEFE879-652C-400D-A0C8-82BA8F1DE3AF}" type="slidenum">
              <a:rPr lang="da-DK" smtClean="0"/>
              <a:t>6</a:t>
            </a:fld>
            <a:endParaRPr lang="da-DK"/>
          </a:p>
        </p:txBody>
      </p:sp>
    </p:spTree>
    <p:extLst>
      <p:ext uri="{BB962C8B-B14F-4D97-AF65-F5344CB8AC3E}">
        <p14:creationId xmlns:p14="http://schemas.microsoft.com/office/powerpoint/2010/main" val="384644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brobygning</a:t>
            </a:r>
          </a:p>
        </p:txBody>
      </p:sp>
      <p:sp>
        <p:nvSpPr>
          <p:cNvPr id="4" name="Pladsholder til slidenummer 3"/>
          <p:cNvSpPr>
            <a:spLocks noGrp="1"/>
          </p:cNvSpPr>
          <p:nvPr>
            <p:ph type="sldNum" sz="quarter" idx="5"/>
          </p:nvPr>
        </p:nvSpPr>
        <p:spPr/>
        <p:txBody>
          <a:bodyPr/>
          <a:lstStyle/>
          <a:p>
            <a:fld id="{5FEFE879-652C-400D-A0C8-82BA8F1DE3AF}" type="slidenum">
              <a:rPr lang="da-DK" smtClean="0"/>
              <a:t>8</a:t>
            </a:fld>
            <a:endParaRPr lang="da-DK"/>
          </a:p>
        </p:txBody>
      </p:sp>
    </p:spTree>
    <p:extLst>
      <p:ext uri="{BB962C8B-B14F-4D97-AF65-F5344CB8AC3E}">
        <p14:creationId xmlns:p14="http://schemas.microsoft.com/office/powerpoint/2010/main" val="3390822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11</a:t>
            </a:fld>
            <a:endParaRPr lang="da-DK"/>
          </a:p>
        </p:txBody>
      </p:sp>
    </p:spTree>
    <p:extLst>
      <p:ext uri="{BB962C8B-B14F-4D97-AF65-F5344CB8AC3E}">
        <p14:creationId xmlns:p14="http://schemas.microsoft.com/office/powerpoint/2010/main" val="61385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12</a:t>
            </a:fld>
            <a:endParaRPr lang="da-DK"/>
          </a:p>
        </p:txBody>
      </p:sp>
    </p:spTree>
    <p:extLst>
      <p:ext uri="{BB962C8B-B14F-4D97-AF65-F5344CB8AC3E}">
        <p14:creationId xmlns:p14="http://schemas.microsoft.com/office/powerpoint/2010/main" val="1911216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13</a:t>
            </a:fld>
            <a:endParaRPr lang="da-DK"/>
          </a:p>
        </p:txBody>
      </p:sp>
    </p:spTree>
    <p:extLst>
      <p:ext uri="{BB962C8B-B14F-4D97-AF65-F5344CB8AC3E}">
        <p14:creationId xmlns:p14="http://schemas.microsoft.com/office/powerpoint/2010/main" val="3997122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F7DC6-EE41-4EFE-B653-70ED1A57A78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1A4AEF9-787B-4449-B4CD-921902547E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2CDDFF4-34CD-4001-9B8E-281A7EA298F4}"/>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03E02371-45B1-4B39-AF75-E4CDA4F16D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3236EBF-E739-4CD3-8D5A-6C872A7B65D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321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D0C0F-E516-4792-B875-223AB87E79D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765756C-1A61-4FE2-B6AB-A51267AF9CAB}"/>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606C681-13BD-4C70-87AB-9CFDB3864706}"/>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22AC497B-522B-4A10-BA7E-8C39593100A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6CB3B08-FE7A-4E34-8F63-5C064054B47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52808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CFE7E72-E8C9-4E68-B911-35887E4F71B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60B1636-1D5A-43A7-91D8-FC7DAF887B0D}"/>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F2E51EF-18FE-47BD-A742-2787DBE2E3FC}"/>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32F02C61-4286-45D7-9120-9F758828BC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28315E-6131-4396-91F1-3FA1ECAB7AC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164858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5A6E3-DB78-460D-82F3-E6F97CC06C3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BE2494-F87C-4D47-9AF1-E052702518D3}"/>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8B8C882-3E55-4AB5-A1D7-B8E2905A2D74}"/>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84FB58EA-28B5-4F56-876B-08658796EA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46A07D7-99EB-4DA2-B1D2-B17C0889CA6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01824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873BA-BC44-45C3-B53A-EEE4EAFC9A7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83D4398-1AA2-498D-BE22-5D6C4B173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B2048A12-F873-499B-B125-7ADFE97DF2DA}"/>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9E359FED-5CA1-49AE-9A09-9A92EBDC7B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D17BE4-A7CC-4015-BA9E-3513E38D1F7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62653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548F9-1E51-4555-8D7E-BE4E80122BF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ACA233E-02E2-4EC3-8546-8A5BCCC9761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8BA8516-B29A-4835-9C50-C022C247F087}"/>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DD3BA64-F48C-458C-9495-236432061FD2}"/>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6" name="Pladsholder til sidefod 5">
            <a:extLst>
              <a:ext uri="{FF2B5EF4-FFF2-40B4-BE49-F238E27FC236}">
                <a16:creationId xmlns:a16="http://schemas.microsoft.com/office/drawing/2014/main" id="{57B9526C-4990-408B-9049-96EC05ECC52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002CF71-EC68-42DF-B860-AA3A4F337D9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1015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88853-05C8-4209-932D-D638B6BEB7A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3726088-81F3-48DA-AE97-0B78335386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0CB4A0F9-14BB-480C-A2CC-2127254E6D41}"/>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9F2D9E7-B551-4300-B508-9861859E8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285FFBBA-462E-4DBE-A998-8FBDC563B037}"/>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CED1AB0-B8EC-405F-9C30-BFD17FD2FCE7}"/>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8" name="Pladsholder til sidefod 7">
            <a:extLst>
              <a:ext uri="{FF2B5EF4-FFF2-40B4-BE49-F238E27FC236}">
                <a16:creationId xmlns:a16="http://schemas.microsoft.com/office/drawing/2014/main" id="{58D24705-3E14-4DF1-B821-A44C5D85BBC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916D704-478E-4C57-8C31-BD53B2AFE959}"/>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34240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F3A85-9E6B-4CEB-8A76-0E887719EFC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34755A2-4EC3-42C0-B21C-B77404B9904D}"/>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4" name="Pladsholder til sidefod 3">
            <a:extLst>
              <a:ext uri="{FF2B5EF4-FFF2-40B4-BE49-F238E27FC236}">
                <a16:creationId xmlns:a16="http://schemas.microsoft.com/office/drawing/2014/main" id="{36F5039B-F9C9-4DB2-BF8A-3C3F23B6955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FDE6227-9486-4A7A-B547-B861C958BD7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73092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10857E8-525E-4F53-B739-FB5A38C1F01E}"/>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3" name="Pladsholder til sidefod 2">
            <a:extLst>
              <a:ext uri="{FF2B5EF4-FFF2-40B4-BE49-F238E27FC236}">
                <a16:creationId xmlns:a16="http://schemas.microsoft.com/office/drawing/2014/main" id="{B39A12D4-11A5-4B3F-B73B-1F87D9466DF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B5DCC0A-8B38-4674-BB40-F22745B4ADF1}"/>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43845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3569B-D00F-4C3F-BD10-D0A3FDD9091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18FC8A1-A169-4CFD-AC7A-082C3C390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DAB9799-B7D1-4346-9944-2FAEC5155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90561873-D0C2-4DEB-95E2-AF594F5D0CC4}"/>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6" name="Pladsholder til sidefod 5">
            <a:extLst>
              <a:ext uri="{FF2B5EF4-FFF2-40B4-BE49-F238E27FC236}">
                <a16:creationId xmlns:a16="http://schemas.microsoft.com/office/drawing/2014/main" id="{53680E79-1581-4041-A077-0912F12788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2DD4DB0-DA5E-4779-93B4-58AB59F8CB8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80889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2B09F-9015-421B-A38A-9536D474763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C19F7FB-EA0D-478C-A3FB-8541E7EE0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0D8FD5D0-C417-463F-9BA8-2F62B254B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0F87EB25-E57A-497B-B26D-03FBDF24DE0F}"/>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6" name="Pladsholder til sidefod 5">
            <a:extLst>
              <a:ext uri="{FF2B5EF4-FFF2-40B4-BE49-F238E27FC236}">
                <a16:creationId xmlns:a16="http://schemas.microsoft.com/office/drawing/2014/main" id="{FB353FCC-D146-486F-998F-878BBA51175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AA46ADD-E736-4C5B-8076-82BD7406B046}"/>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77235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3CAA1F9-E4BC-47EE-88C7-E1610050B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C6E35E6-82D3-44C5-9F6E-C99B8EBB7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B77DB43-D9B4-4F41-8225-61D835E78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56F5DB2A-D737-4A10-A3D5-E6032601D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85920EF-4826-4220-9176-4E75B99C1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E36F1-62D6-46B9-BCC3-2FE8AC9DD9BA}" type="slidenum">
              <a:rPr lang="da-DK" smtClean="0"/>
              <a:t>‹nr.›</a:t>
            </a:fld>
            <a:endParaRPr lang="da-DK"/>
          </a:p>
        </p:txBody>
      </p:sp>
    </p:spTree>
    <p:extLst>
      <p:ext uri="{BB962C8B-B14F-4D97-AF65-F5344CB8AC3E}">
        <p14:creationId xmlns:p14="http://schemas.microsoft.com/office/powerpoint/2010/main" val="742711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hyperlink" Target="http://instagram.com/rybners"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hyperlink" Target="https://rybners.dk/system/snapchat-kode" TargetMode="External"/><Relationship Id="rId5" Type="http://schemas.openxmlformats.org/officeDocument/2006/relationships/diagramQuickStyle" Target="../diagrams/quickStyle1.xml"/><Relationship Id="rId10" Type="http://schemas.openxmlformats.org/officeDocument/2006/relationships/image" Target="../media/image19.jfif"/><Relationship Id="rId4" Type="http://schemas.openxmlformats.org/officeDocument/2006/relationships/diagramLayout" Target="../diagrams/layout1.xml"/><Relationship Id="rId9"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youtube.com/watch?v=h-AtPKAML8M" TargetMode="Externa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hyperlink" Target="https://rybners.dk/besoeg-rybners/brobygning/teknisk-skole-mad-og-caf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rybners.dk/vores-uddannelser/teknisk-skole/uddannelser/alle-erhvervsuddannelser/gastronom" TargetMode="External"/><Relationship Id="rId2" Type="http://schemas.openxmlformats.org/officeDocument/2006/relationships/hyperlink" Target="https://rybners.dk/vores-uddannelser/teknisk-skole/uddannelser/alle-erhvervsuddannelser/ernaeringsassistent" TargetMode="External"/><Relationship Id="rId1" Type="http://schemas.openxmlformats.org/officeDocument/2006/relationships/slideLayout" Target="../slideLayouts/slideLayout2.xml"/><Relationship Id="rId5" Type="http://schemas.openxmlformats.org/officeDocument/2006/relationships/hyperlink" Target="https://rybners.dk/vores-uddannelser/teknisk-skole/uddannelser/alle-erhvervsuddannelser/bager-og-konditor" TargetMode="External"/><Relationship Id="rId4" Type="http://schemas.openxmlformats.org/officeDocument/2006/relationships/hyperlink" Target="https://rybners.dk/vores-uddannelser/teknisk-skole/uddannelser/alle-erhvervsuddannelser/tjen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6000" b="1" dirty="0">
                <a:solidFill>
                  <a:schemeClr val="bg1"/>
                </a:solidFill>
                <a:latin typeface="Soho Gothic Std" panose="020B0503030504020204" pitchFamily="34" charset="0"/>
              </a:rPr>
              <a:t>Velkommen til brobygning </a:t>
            </a: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292" y="5009788"/>
            <a:ext cx="3238500" cy="1352550"/>
          </a:xfrm>
          <a:prstGeom prst="rect">
            <a:avLst/>
          </a:prstGeom>
        </p:spPr>
      </p:pic>
    </p:spTree>
    <p:extLst>
      <p:ext uri="{BB962C8B-B14F-4D97-AF65-F5344CB8AC3E}">
        <p14:creationId xmlns:p14="http://schemas.microsoft.com/office/powerpoint/2010/main" val="80271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Brobygningsforløbet </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p:txBody>
          <a:bodyPr/>
          <a:lstStyle/>
          <a:p>
            <a:endParaRPr lang="da-DK" dirty="0">
              <a:latin typeface="Soho Gothic Std" panose="020B0503030504020204" pitchFamily="34" charset="0"/>
            </a:endParaRPr>
          </a:p>
        </p:txBody>
      </p:sp>
    </p:spTree>
    <p:extLst>
      <p:ext uri="{BB962C8B-B14F-4D97-AF65-F5344CB8AC3E}">
        <p14:creationId xmlns:p14="http://schemas.microsoft.com/office/powerpoint/2010/main" val="1956005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VIRTUEL RUNDTUR</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Tag på opdagelse på </a:t>
            </a:r>
          </a:p>
          <a:p>
            <a:r>
              <a:rPr lang="da-DK" sz="3200" b="1" dirty="0">
                <a:solidFill>
                  <a:schemeClr val="bg1"/>
                </a:solidFill>
                <a:latin typeface="Soho Gothic Std" panose="020B0503030504020204" pitchFamily="34" charset="0"/>
              </a:rPr>
              <a:t>Rybners Handelsgymnasium</a:t>
            </a:r>
            <a:endParaRPr lang="da-DK" dirty="0"/>
          </a:p>
        </p:txBody>
      </p:sp>
    </p:spTree>
    <p:extLst>
      <p:ext uri="{BB962C8B-B14F-4D97-AF65-F5344CB8AC3E}">
        <p14:creationId xmlns:p14="http://schemas.microsoft.com/office/powerpoint/2010/main" val="2697119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 y="0"/>
            <a:ext cx="13004801" cy="73152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4267359"/>
            <a:ext cx="10515600" cy="2237581"/>
          </a:xfrm>
        </p:spPr>
        <p:txBody>
          <a:bodyPr>
            <a:normAutofit/>
          </a:bodyPr>
          <a:lstStyle/>
          <a:p>
            <a:r>
              <a:rPr lang="da-DK" sz="3200" b="1" dirty="0">
                <a:solidFill>
                  <a:schemeClr val="bg1"/>
                </a:solidFill>
                <a:latin typeface="Soho Gothic Std" panose="020B0503030504020204" pitchFamily="34" charset="0"/>
              </a:rPr>
              <a:t>Tilmeld dig vores nyhedsbrev</a:t>
            </a:r>
          </a:p>
          <a:p>
            <a:r>
              <a:rPr lang="da-DK" dirty="0">
                <a:solidFill>
                  <a:schemeClr val="bg1"/>
                </a:solidFill>
                <a:latin typeface="Soho Gothic Std" panose="020B0503030504020204" pitchFamily="34" charset="0"/>
              </a:rPr>
              <a:t>Få mere information om uddannelsesvalg og studielivet på vores ungdomsuddannelser.</a:t>
            </a:r>
            <a:r>
              <a:rPr lang="da-DK" dirty="0">
                <a:latin typeface="Soho Gothic Std" panose="020B0503030504020204" pitchFamily="34" charset="0"/>
              </a:rPr>
              <a:t> </a:t>
            </a:r>
          </a:p>
        </p:txBody>
      </p:sp>
    </p:spTree>
    <p:extLst>
      <p:ext uri="{BB962C8B-B14F-4D97-AF65-F5344CB8AC3E}">
        <p14:creationId xmlns:p14="http://schemas.microsoft.com/office/powerpoint/2010/main" val="1492872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950CA-D365-4551-AF9F-97E72DD4F319}"/>
              </a:ext>
            </a:extLst>
          </p:cNvPr>
          <p:cNvSpPr>
            <a:spLocks noGrp="1"/>
          </p:cNvSpPr>
          <p:nvPr>
            <p:ph type="title"/>
          </p:nvPr>
        </p:nvSpPr>
        <p:spPr/>
        <p:txBody>
          <a:bodyPr>
            <a:normAutofit/>
          </a:bodyPr>
          <a:lstStyle/>
          <a:p>
            <a:r>
              <a:rPr lang="da-DK" sz="1800" dirty="0">
                <a:latin typeface="Soho Gothic Std" panose="020B0503030504020204" pitchFamily="34" charset="0"/>
              </a:rPr>
              <a:t>VORES SOCIALE MEDIER</a:t>
            </a:r>
            <a:br>
              <a:rPr lang="da-DK" sz="3200" b="1" dirty="0">
                <a:latin typeface="Soho Gothic Std" panose="020B0503030504020204" pitchFamily="34" charset="0"/>
              </a:rPr>
            </a:br>
            <a:r>
              <a:rPr lang="da-DK" sz="3200" b="1" dirty="0">
                <a:latin typeface="Soho Gothic Std" panose="020B0503030504020204" pitchFamily="34" charset="0"/>
              </a:rPr>
              <a:t>Følg hverdagen på Rybners</a:t>
            </a:r>
          </a:p>
        </p:txBody>
      </p:sp>
      <p:graphicFrame>
        <p:nvGraphicFramePr>
          <p:cNvPr id="18" name="Pladsholder til indhold 17">
            <a:extLst>
              <a:ext uri="{FF2B5EF4-FFF2-40B4-BE49-F238E27FC236}">
                <a16:creationId xmlns:a16="http://schemas.microsoft.com/office/drawing/2014/main" id="{E27F21E1-1AB0-4FE4-A515-6062E7E1033B}"/>
              </a:ext>
            </a:extLst>
          </p:cNvPr>
          <p:cNvGraphicFramePr>
            <a:graphicFrameLocks noGrp="1"/>
          </p:cNvGraphicFramePr>
          <p:nvPr>
            <p:ph sz="half" idx="2"/>
            <p:extLst>
              <p:ext uri="{D42A27DB-BD31-4B8C-83A1-F6EECF244321}">
                <p14:modId xmlns:p14="http://schemas.microsoft.com/office/powerpoint/2010/main" val="354830258"/>
              </p:ext>
            </p:extLst>
          </p:nvPr>
        </p:nvGraphicFramePr>
        <p:xfrm>
          <a:off x="1119708" y="3118293"/>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ladsholder til indhold 15">
            <a:hlinkClick r:id="rId8"/>
            <a:extLst>
              <a:ext uri="{FF2B5EF4-FFF2-40B4-BE49-F238E27FC236}">
                <a16:creationId xmlns:a16="http://schemas.microsoft.com/office/drawing/2014/main" id="{C2431218-28A8-474D-AF0E-941AD08D7AED}"/>
              </a:ext>
            </a:extLst>
          </p:cNvPr>
          <p:cNvPicPr>
            <a:picLocks noGrp="1" noChangeAspect="1"/>
          </p:cNvPicPr>
          <p:nvPr>
            <p:ph sz="quarter" idx="4"/>
          </p:nvPr>
        </p:nvPicPr>
        <p:blipFill>
          <a:blip r:embed="rId9">
            <a:extLst>
              <a:ext uri="{28A0092B-C50C-407E-A947-70E740481C1C}">
                <a14:useLocalDpi xmlns:a14="http://schemas.microsoft.com/office/drawing/2010/main" val="0"/>
              </a:ext>
            </a:extLst>
          </a:blip>
          <a:stretch>
            <a:fillRect/>
          </a:stretch>
        </p:blipFill>
        <p:spPr>
          <a:xfrm>
            <a:off x="6096000" y="2136028"/>
            <a:ext cx="2466978" cy="2448000"/>
          </a:xfrm>
        </p:spPr>
      </p:pic>
      <p:pic>
        <p:nvPicPr>
          <p:cNvPr id="20" name="Billede 19">
            <a:extLst>
              <a:ext uri="{FF2B5EF4-FFF2-40B4-BE49-F238E27FC236}">
                <a16:creationId xmlns:a16="http://schemas.microsoft.com/office/drawing/2014/main" id="{423855E8-0068-40A3-8FA9-E8B8C798EF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9708" y="2263340"/>
            <a:ext cx="3899337" cy="2193377"/>
          </a:xfrm>
          <a:prstGeom prst="rect">
            <a:avLst/>
          </a:prstGeom>
        </p:spPr>
      </p:pic>
      <p:pic>
        <p:nvPicPr>
          <p:cNvPr id="21" name="Billede 20">
            <a:hlinkClick r:id="rId11"/>
            <a:extLst>
              <a:ext uri="{FF2B5EF4-FFF2-40B4-BE49-F238E27FC236}">
                <a16:creationId xmlns:a16="http://schemas.microsoft.com/office/drawing/2014/main" id="{3B432C0D-3A59-4AF8-89FA-8FA9E56C9F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76927" y="2378953"/>
            <a:ext cx="2776860" cy="1971570"/>
          </a:xfrm>
          <a:prstGeom prst="rect">
            <a:avLst/>
          </a:prstGeom>
        </p:spPr>
      </p:pic>
    </p:spTree>
    <p:extLst>
      <p:ext uri="{BB962C8B-B14F-4D97-AF65-F5344CB8AC3E}">
        <p14:creationId xmlns:p14="http://schemas.microsoft.com/office/powerpoint/2010/main" val="25969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5400" b="1" dirty="0">
                <a:solidFill>
                  <a:schemeClr val="tx1"/>
                </a:solidFill>
                <a:latin typeface="Soho Gothic Std" panose="020B0503030504020204" pitchFamily="34" charset="0"/>
              </a:rPr>
              <a:t>Tak for i dag! </a:t>
            </a:r>
            <a:r>
              <a:rPr lang="da-DK" sz="5400" b="1" dirty="0">
                <a:solidFill>
                  <a:schemeClr val="tx1"/>
                </a:solidFill>
                <a:latin typeface="Soho Gothic Std" panose="020B0503030504020204" pitchFamily="34" charset="0"/>
                <a:sym typeface="Wingdings" panose="05000000000000000000" pitchFamily="2" charset="2"/>
              </a:rPr>
              <a:t></a:t>
            </a:r>
            <a:endParaRPr lang="da-DK" sz="5400" b="1" dirty="0">
              <a:solidFill>
                <a:schemeClr val="tx1"/>
              </a:solidFill>
              <a:latin typeface="Soho Gothic Std" panose="020B0503030504020204" pitchFamily="34" charset="0"/>
            </a:endParaRP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72" y="5546937"/>
            <a:ext cx="2325002" cy="900000"/>
          </a:xfrm>
          <a:prstGeom prst="rect">
            <a:avLst/>
          </a:prstGeom>
        </p:spPr>
      </p:pic>
    </p:spTree>
    <p:extLst>
      <p:ext uri="{BB962C8B-B14F-4D97-AF65-F5344CB8AC3E}">
        <p14:creationId xmlns:p14="http://schemas.microsoft.com/office/powerpoint/2010/main" val="16755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BAC285-EA30-4F07-B599-86C42832423E}"/>
              </a:ext>
            </a:extLst>
          </p:cNvPr>
          <p:cNvSpPr>
            <a:spLocks noGrp="1"/>
          </p:cNvSpPr>
          <p:nvPr>
            <p:ph type="title"/>
          </p:nvPr>
        </p:nvSpPr>
        <p:spPr/>
        <p:txBody>
          <a:bodyPr>
            <a:normAutofit/>
          </a:bodyPr>
          <a:lstStyle/>
          <a:p>
            <a:r>
              <a:rPr lang="da-DK" sz="3200" b="1" dirty="0">
                <a:latin typeface="Soho Gothic Std" panose="020B0503030504020204" pitchFamily="34" charset="0"/>
              </a:rPr>
              <a:t>Programmet for i dag:</a:t>
            </a:r>
          </a:p>
        </p:txBody>
      </p:sp>
      <p:sp>
        <p:nvSpPr>
          <p:cNvPr id="5" name="Pladsholder til indhold 4">
            <a:extLst>
              <a:ext uri="{FF2B5EF4-FFF2-40B4-BE49-F238E27FC236}">
                <a16:creationId xmlns:a16="http://schemas.microsoft.com/office/drawing/2014/main" id="{2341D3F2-9572-4E82-B887-DE2CAB83EC48}"/>
              </a:ext>
            </a:extLst>
          </p:cNvPr>
          <p:cNvSpPr>
            <a:spLocks noGrp="1"/>
          </p:cNvSpPr>
          <p:nvPr>
            <p:ph idx="1"/>
          </p:nvPr>
        </p:nvSpPr>
        <p:spPr/>
        <p:txBody>
          <a:bodyPr/>
          <a:lstStyle/>
          <a:p>
            <a:r>
              <a:rPr lang="da-DK" sz="2400" dirty="0">
                <a:latin typeface="Soho Gothic Std" panose="020B0503030504020204" pitchFamily="34" charset="0"/>
              </a:rPr>
              <a:t>Præsentation af Rybners </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Præsentation af Mad og Cafe på Rybners Tekniske Skole </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Brobygningsforløbet</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Virtuel rundtur på Mad og Cafe på Rybners Tekniske Skole </a:t>
            </a:r>
            <a:br>
              <a:rPr lang="da-DK" sz="2400" dirty="0">
                <a:highlight>
                  <a:srgbClr val="FFFF00"/>
                </a:highlight>
                <a:latin typeface="Soho Gothic Std" panose="020B0503030504020204" pitchFamily="34" charset="0"/>
              </a:rPr>
            </a:br>
            <a:endParaRPr lang="da-DK" sz="2400" dirty="0">
              <a:highlight>
                <a:srgbClr val="FFFF00"/>
              </a:highlight>
              <a:latin typeface="Soho Gothic Std" panose="020B0503030504020204" pitchFamily="34" charset="0"/>
            </a:endParaRPr>
          </a:p>
          <a:p>
            <a:r>
              <a:rPr lang="da-DK" sz="2400" dirty="0">
                <a:latin typeface="Soho Gothic Std" panose="020B0503030504020204" pitchFamily="34" charset="0"/>
              </a:rPr>
              <a:t>Tak for i dag </a:t>
            </a:r>
            <a:r>
              <a:rPr lang="da-DK" sz="2400" dirty="0">
                <a:latin typeface="Soho Gothic Std" panose="020B0503030504020204" pitchFamily="34" charset="0"/>
                <a:sym typeface="Wingdings" panose="05000000000000000000" pitchFamily="2" charset="2"/>
              </a:rPr>
              <a:t></a:t>
            </a:r>
            <a:endParaRPr lang="da-DK" sz="2400" dirty="0">
              <a:latin typeface="Soho Gothic Std" panose="020B0503030504020204" pitchFamily="34" charset="0"/>
            </a:endParaRPr>
          </a:p>
          <a:p>
            <a:endParaRPr lang="da-DK" dirty="0"/>
          </a:p>
        </p:txBody>
      </p:sp>
    </p:spTree>
    <p:extLst>
      <p:ext uri="{BB962C8B-B14F-4D97-AF65-F5344CB8AC3E}">
        <p14:creationId xmlns:p14="http://schemas.microsoft.com/office/powerpoint/2010/main" val="5383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RYBNERS EFTER FOLKESKOLEN?</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På Rybners har vi mange </a:t>
            </a:r>
          </a:p>
          <a:p>
            <a:r>
              <a:rPr lang="da-DK" sz="3200" b="1" dirty="0">
                <a:solidFill>
                  <a:schemeClr val="bg1"/>
                </a:solidFill>
                <a:latin typeface="Soho Gothic Std" panose="020B0503030504020204" pitchFamily="34" charset="0"/>
              </a:rPr>
              <a:t>uddannelser – også den </a:t>
            </a:r>
          </a:p>
          <a:p>
            <a:r>
              <a:rPr lang="da-DK" sz="3200" b="1" dirty="0">
                <a:solidFill>
                  <a:schemeClr val="bg1"/>
                </a:solidFill>
                <a:latin typeface="Soho Gothic Std" panose="020B0503030504020204" pitchFamily="34" charset="0"/>
              </a:rPr>
              <a:t>rigtige til dig</a:t>
            </a:r>
          </a:p>
          <a:p>
            <a:endParaRPr lang="da-DK" dirty="0"/>
          </a:p>
        </p:txBody>
      </p:sp>
    </p:spTree>
    <p:extLst>
      <p:ext uri="{BB962C8B-B14F-4D97-AF65-F5344CB8AC3E}">
        <p14:creationId xmlns:p14="http://schemas.microsoft.com/office/powerpoint/2010/main" val="130793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61818A0B-4666-4C92-806B-37351513A8DE}"/>
              </a:ext>
            </a:extLst>
          </p:cNvPr>
          <p:cNvSpPr>
            <a:spLocks noGrp="1"/>
          </p:cNvSpPr>
          <p:nvPr>
            <p:ph sz="half" idx="1"/>
          </p:nvPr>
        </p:nvSpPr>
        <p:spPr>
          <a:xfrm>
            <a:off x="868120" y="1825625"/>
            <a:ext cx="5181600" cy="2090626"/>
          </a:xfrm>
        </p:spPr>
        <p:txBody>
          <a:bodyPr>
            <a:normAutofit/>
          </a:bodyPr>
          <a:lstStyle/>
          <a:p>
            <a:pPr marL="0" indent="0">
              <a:buNone/>
            </a:pPr>
            <a:endParaRPr lang="da-DK" sz="2400" b="1" dirty="0">
              <a:latin typeface="Soho Gothic Std" panose="020B0503030504020204" pitchFamily="34" charset="0"/>
            </a:endParaRPr>
          </a:p>
          <a:p>
            <a:pPr marL="0" inden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Rybners har en uddannelse til dig </a:t>
            </a:r>
            <a:br>
              <a:rPr lang="da-DK" sz="2000" b="1" dirty="0">
                <a:latin typeface="Soho Gothic Std" panose="020B0503030504020204" pitchFamily="34" charset="0"/>
              </a:rPr>
            </a:br>
            <a:r>
              <a:rPr lang="da-DK" sz="2000" dirty="0">
                <a:latin typeface="Soho Gothic Std" panose="020B0503030504020204" pitchFamily="34" charset="0"/>
              </a:rPr>
              <a:t>- Vi har et bredt udvalg af uddannelser</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None/>
            </a:pPr>
            <a:endParaRPr lang="da-DK" sz="2400" b="1" dirty="0">
              <a:latin typeface="Soho Gothic Std" panose="020B0503030504020204" pitchFamily="34" charset="0"/>
            </a:endParaRPr>
          </a:p>
        </p:txBody>
      </p:sp>
      <p:pic>
        <p:nvPicPr>
          <p:cNvPr id="17" name="Billede 16">
            <a:extLst>
              <a:ext uri="{FF2B5EF4-FFF2-40B4-BE49-F238E27FC236}">
                <a16:creationId xmlns:a16="http://schemas.microsoft.com/office/drawing/2014/main" id="{E4FEA0EF-901F-4414-BD55-0E6DFCB4D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02" y="1690688"/>
            <a:ext cx="900000" cy="90000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3200" b="1" dirty="0">
                <a:latin typeface="Soho Gothic Std" panose="020B0503030504020204" pitchFamily="34" charset="0"/>
              </a:rPr>
              <a:t>Vi har fokus på dig og din fremtid</a:t>
            </a:r>
            <a:endParaRPr lang="da-DK" sz="3200" dirty="0">
              <a:latin typeface="Soho Gothic Std" panose="020B0503030504020204" pitchFamily="34" charset="0"/>
            </a:endParaRPr>
          </a:p>
        </p:txBody>
      </p:sp>
      <p:sp>
        <p:nvSpPr>
          <p:cNvPr id="21" name="Pladsholder til indhold 4">
            <a:extLst>
              <a:ext uri="{FF2B5EF4-FFF2-40B4-BE49-F238E27FC236}">
                <a16:creationId xmlns:a16="http://schemas.microsoft.com/office/drawing/2014/main" id="{29D01DE2-510B-4BE8-8BEA-A6587C103CE4}"/>
              </a:ext>
            </a:extLst>
          </p:cNvPr>
          <p:cNvSpPr txBox="1">
            <a:spLocks/>
          </p:cNvSpPr>
          <p:nvPr/>
        </p:nvSpPr>
        <p:spPr>
          <a:xfrm>
            <a:off x="960682" y="4453962"/>
            <a:ext cx="5181600" cy="20906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200" b="1" dirty="0">
                <a:latin typeface="Soho Gothic Std" panose="020B0503030504020204" pitchFamily="34" charset="0"/>
              </a:rPr>
              <a:t>Studiemiljø </a:t>
            </a:r>
            <a:br>
              <a:rPr lang="da-DK" sz="2200" b="1" dirty="0">
                <a:latin typeface="Soho Gothic Std" panose="020B0503030504020204" pitchFamily="34" charset="0"/>
              </a:rPr>
            </a:br>
            <a:r>
              <a:rPr lang="da-DK" sz="2200" dirty="0">
                <a:latin typeface="Soho Gothic Std" panose="020B0503030504020204" pitchFamily="34" charset="0"/>
              </a:rPr>
              <a:t>- Rybners er et rart sted at være</a:t>
            </a:r>
          </a:p>
          <a:p>
            <a:pPr marL="0" indent="0">
              <a:buFont typeface="Arial" panose="020B0604020202020204" pitchFamily="34" charset="0"/>
              <a:buNone/>
            </a:pP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2" name="Billede 21">
            <a:extLst>
              <a:ext uri="{FF2B5EF4-FFF2-40B4-BE49-F238E27FC236}">
                <a16:creationId xmlns:a16="http://schemas.microsoft.com/office/drawing/2014/main" id="{BAC2357E-2E19-4960-B707-D8AD554C0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64" y="4231937"/>
            <a:ext cx="900000" cy="900000"/>
          </a:xfrm>
          <a:prstGeom prst="rect">
            <a:avLst/>
          </a:prstGeom>
        </p:spPr>
      </p:pic>
      <p:sp>
        <p:nvSpPr>
          <p:cNvPr id="25" name="Pladsholder til indhold 4">
            <a:extLst>
              <a:ext uri="{FF2B5EF4-FFF2-40B4-BE49-F238E27FC236}">
                <a16:creationId xmlns:a16="http://schemas.microsoft.com/office/drawing/2014/main" id="{35F8E0A4-FF8E-4533-85C6-8A1070B2C6EC}"/>
              </a:ext>
            </a:extLst>
          </p:cNvPr>
          <p:cNvSpPr txBox="1">
            <a:spLocks/>
          </p:cNvSpPr>
          <p:nvPr/>
        </p:nvSpPr>
        <p:spPr>
          <a:xfrm>
            <a:off x="6197422" y="1988915"/>
            <a:ext cx="5181600" cy="20906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Højt fagligt niveau </a:t>
            </a:r>
            <a:br>
              <a:rPr lang="da-DK" sz="2000" b="1" dirty="0">
                <a:latin typeface="Soho Gothic Std" panose="020B0503030504020204" pitchFamily="34" charset="0"/>
              </a:rPr>
            </a:br>
            <a:r>
              <a:rPr lang="da-DK" sz="2000" dirty="0">
                <a:latin typeface="Soho Gothic Std" panose="020B0503030504020204" pitchFamily="34" charset="0"/>
              </a:rPr>
              <a:t>- Vi tilbyde attraktive uddannelser præget af høj faglighed og stort engagement</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6" name="Billede 25">
            <a:extLst>
              <a:ext uri="{FF2B5EF4-FFF2-40B4-BE49-F238E27FC236}">
                <a16:creationId xmlns:a16="http://schemas.microsoft.com/office/drawing/2014/main" id="{EB7E683B-EF53-4122-9D21-1E7609531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5204" y="1690688"/>
            <a:ext cx="900000" cy="900000"/>
          </a:xfrm>
          <a:prstGeom prst="rect">
            <a:avLst/>
          </a:prstGeom>
        </p:spPr>
      </p:pic>
      <p:sp>
        <p:nvSpPr>
          <p:cNvPr id="27" name="Pladsholder til indhold 4">
            <a:extLst>
              <a:ext uri="{FF2B5EF4-FFF2-40B4-BE49-F238E27FC236}">
                <a16:creationId xmlns:a16="http://schemas.microsoft.com/office/drawing/2014/main" id="{A010621D-3E18-4394-BFB5-29563556764D}"/>
              </a:ext>
            </a:extLst>
          </p:cNvPr>
          <p:cNvSpPr txBox="1">
            <a:spLocks/>
          </p:cNvSpPr>
          <p:nvPr/>
        </p:nvSpPr>
        <p:spPr>
          <a:xfrm>
            <a:off x="6172200" y="4264595"/>
            <a:ext cx="5181600" cy="2090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Undervisning der passer til dig </a:t>
            </a:r>
            <a:br>
              <a:rPr lang="da-DK" sz="2000" b="1" dirty="0">
                <a:latin typeface="Soho Gothic Std" panose="020B0503030504020204" pitchFamily="34" charset="0"/>
              </a:rPr>
            </a:br>
            <a:r>
              <a:rPr lang="da-DK" sz="2000" dirty="0">
                <a:latin typeface="Soho Gothic Std" panose="020B0503030504020204" pitchFamily="34" charset="0"/>
              </a:rPr>
              <a:t>- Her bliver du så dygtig som muligt</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8" name="Billede 27">
            <a:extLst>
              <a:ext uri="{FF2B5EF4-FFF2-40B4-BE49-F238E27FC236}">
                <a16:creationId xmlns:a16="http://schemas.microsoft.com/office/drawing/2014/main" id="{D0BC7EE8-57AF-43B9-9165-C9D2CB6528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982" y="4215660"/>
            <a:ext cx="900000" cy="900000"/>
          </a:xfrm>
          <a:prstGeom prst="rect">
            <a:avLst/>
          </a:prstGeom>
        </p:spPr>
      </p:pic>
    </p:spTree>
    <p:extLst>
      <p:ext uri="{BB962C8B-B14F-4D97-AF65-F5344CB8AC3E}">
        <p14:creationId xmlns:p14="http://schemas.microsoft.com/office/powerpoint/2010/main" val="122090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3D0B5389-EF35-47A4-B0DC-6CE921203FC4}"/>
              </a:ext>
            </a:extLst>
          </p:cNvPr>
          <p:cNvPicPr>
            <a:picLocks noGrp="1" noChangeAspect="1"/>
          </p:cNvPicPr>
          <p:nvPr>
            <p:ph idx="1"/>
          </p:nvPr>
        </p:nvPicPr>
        <p:blipFill>
          <a:blip r:embed="rId3"/>
          <a:stretch>
            <a:fillRect/>
          </a:stretch>
        </p:blipFill>
        <p:spPr>
          <a:xfrm>
            <a:off x="533400" y="850629"/>
            <a:ext cx="11125200" cy="626074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3200" b="1" dirty="0">
                <a:latin typeface="Soho Gothic Std" panose="020B0503030504020204" pitchFamily="34" charset="0"/>
              </a:rPr>
              <a:t>Mange uddannelser – mange muligheder</a:t>
            </a:r>
            <a:endParaRPr lang="da-DK" sz="3200" dirty="0">
              <a:latin typeface="Soho Gothic Std" panose="020B0503030504020204" pitchFamily="34" charset="0"/>
            </a:endParaRPr>
          </a:p>
        </p:txBody>
      </p:sp>
      <p:pic>
        <p:nvPicPr>
          <p:cNvPr id="5" name="Billede 4">
            <a:extLst>
              <a:ext uri="{FF2B5EF4-FFF2-40B4-BE49-F238E27FC236}">
                <a16:creationId xmlns:a16="http://schemas.microsoft.com/office/drawing/2014/main" id="{A0A9B0AF-11D6-4EA5-BB5F-1375A1BA4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492" y="3080315"/>
            <a:ext cx="4319016" cy="1801368"/>
          </a:xfrm>
          <a:prstGeom prst="rect">
            <a:avLst/>
          </a:prstGeom>
        </p:spPr>
      </p:pic>
    </p:spTree>
    <p:extLst>
      <p:ext uri="{BB962C8B-B14F-4D97-AF65-F5344CB8AC3E}">
        <p14:creationId xmlns:p14="http://schemas.microsoft.com/office/powerpoint/2010/main" val="877178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F3FA9-00F4-4DD6-A1DC-017D9625D73A}"/>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4EE6BFD9-054C-4466-A390-EA0E863ECC8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722" r="2680"/>
          <a:stretch/>
        </p:blipFill>
        <p:spPr>
          <a:xfrm>
            <a:off x="1" y="0"/>
            <a:ext cx="12192000" cy="6858000"/>
          </a:xfrm>
        </p:spPr>
      </p:pic>
      <p:pic>
        <p:nvPicPr>
          <p:cNvPr id="7" name="Grafik 6" descr="Afspil">
            <a:hlinkClick r:id="rId5"/>
            <a:extLst>
              <a:ext uri="{FF2B5EF4-FFF2-40B4-BE49-F238E27FC236}">
                <a16:creationId xmlns:a16="http://schemas.microsoft.com/office/drawing/2014/main" id="{21DC6F06-1CD7-4A36-B6FC-412CEE301C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0361" y="2689860"/>
            <a:ext cx="1893425" cy="1893425"/>
          </a:xfrm>
          <a:prstGeom prst="rect">
            <a:avLst/>
          </a:prstGeom>
          <a:effectLst>
            <a:outerShdw blurRad="50800" dist="38100" dir="2700000" algn="tl" rotWithShape="0">
              <a:prstClr val="black">
                <a:alpha val="40000"/>
              </a:prstClr>
            </a:outerShdw>
          </a:effectLst>
        </p:spPr>
      </p:pic>
      <p:sp>
        <p:nvSpPr>
          <p:cNvPr id="8" name="Titel 5">
            <a:extLst>
              <a:ext uri="{FF2B5EF4-FFF2-40B4-BE49-F238E27FC236}">
                <a16:creationId xmlns:a16="http://schemas.microsoft.com/office/drawing/2014/main" id="{2766A9CB-A226-4179-A2D7-42F2AD74D490}"/>
              </a:ext>
            </a:extLst>
          </p:cNvPr>
          <p:cNvSpPr txBox="1">
            <a:spLocks/>
          </p:cNvSpPr>
          <p:nvPr/>
        </p:nvSpPr>
        <p:spPr>
          <a:xfrm>
            <a:off x="633730" y="891699"/>
            <a:ext cx="4730750" cy="935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800" dirty="0">
                <a:solidFill>
                  <a:schemeClr val="bg1"/>
                </a:solidFill>
                <a:latin typeface="Soho Gothic Std" panose="020B0503030504020204" pitchFamily="34" charset="0"/>
              </a:rPr>
              <a:t>VIDEO</a:t>
            </a:r>
          </a:p>
        </p:txBody>
      </p:sp>
      <p:sp>
        <p:nvSpPr>
          <p:cNvPr id="9" name="Pladsholder til tekst 6">
            <a:extLst>
              <a:ext uri="{FF2B5EF4-FFF2-40B4-BE49-F238E27FC236}">
                <a16:creationId xmlns:a16="http://schemas.microsoft.com/office/drawing/2014/main" id="{45533867-4CB0-4183-AF69-FE4050DE2EDF}"/>
              </a:ext>
            </a:extLst>
          </p:cNvPr>
          <p:cNvSpPr txBox="1">
            <a:spLocks/>
          </p:cNvSpPr>
          <p:nvPr/>
        </p:nvSpPr>
        <p:spPr>
          <a:xfrm>
            <a:off x="633730" y="1599962"/>
            <a:ext cx="10515600" cy="2237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3200" b="1" dirty="0">
                <a:solidFill>
                  <a:schemeClr val="bg1"/>
                </a:solidFill>
                <a:latin typeface="Soho Gothic Std" panose="020B0503030504020204" pitchFamily="34" charset="0"/>
              </a:rPr>
              <a:t>Brobygning - Mit Rybners</a:t>
            </a:r>
          </a:p>
          <a:p>
            <a:endParaRPr lang="da-DK" dirty="0"/>
          </a:p>
        </p:txBody>
      </p:sp>
    </p:spTree>
    <p:extLst>
      <p:ext uri="{BB962C8B-B14F-4D97-AF65-F5344CB8AC3E}">
        <p14:creationId xmlns:p14="http://schemas.microsoft.com/office/powerpoint/2010/main" val="1533255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Alt samlet ét sted </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p:txBody>
          <a:bodyPr/>
          <a:lstStyle/>
          <a:p>
            <a:pPr marL="0" indent="0">
              <a:buNone/>
            </a:pPr>
            <a:r>
              <a:rPr lang="da-DK" dirty="0">
                <a:latin typeface="Soho Gothic Std" panose="020B0503030504020204" pitchFamily="34" charset="0"/>
              </a:rPr>
              <a:t>På denne webside finder I alle de informationer, I har brug for:</a:t>
            </a:r>
          </a:p>
          <a:p>
            <a:pPr marL="0" indent="0">
              <a:buNone/>
            </a:pPr>
            <a:br>
              <a:rPr lang="da-DK" dirty="0">
                <a:latin typeface="Soho Gothic Std" panose="020B0503030504020204" pitchFamily="34" charset="0"/>
              </a:rPr>
            </a:br>
            <a:r>
              <a:rPr lang="da-DK" dirty="0">
                <a:latin typeface="Soho Gothic Std" panose="020B0503030504020204" pitchFamily="34" charset="0"/>
                <a:hlinkClick r:id="rId2"/>
              </a:rPr>
              <a:t>https://rybners.dk/besoeg-rybners/brobygning/teknisk-skole-mad-og-cafe</a:t>
            </a:r>
            <a:r>
              <a:rPr lang="da-DK" dirty="0">
                <a:latin typeface="Soho Gothic Std" panose="020B0503030504020204" pitchFamily="34" charset="0"/>
              </a:rPr>
              <a:t> </a:t>
            </a:r>
          </a:p>
        </p:txBody>
      </p:sp>
    </p:spTree>
    <p:extLst>
      <p:ext uri="{BB962C8B-B14F-4D97-AF65-F5344CB8AC3E}">
        <p14:creationId xmlns:p14="http://schemas.microsoft.com/office/powerpoint/2010/main" val="309855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lnSpcReduction="10000"/>
          </a:bodyPr>
          <a:lstStyle/>
          <a:p>
            <a:r>
              <a:rPr lang="da-DK" sz="5800" b="1" dirty="0">
                <a:solidFill>
                  <a:schemeClr val="tx1"/>
                </a:solidFill>
                <a:latin typeface="Soho Gothic Std" panose="020B0503030504020204" pitchFamily="34" charset="0"/>
              </a:rPr>
              <a:t>Præsentation af Mad og Cafe på Rybners Tekniske Skole</a:t>
            </a:r>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72" y="5546937"/>
            <a:ext cx="2325002" cy="900000"/>
          </a:xfrm>
          <a:prstGeom prst="rect">
            <a:avLst/>
          </a:prstGeom>
        </p:spPr>
      </p:pic>
    </p:spTree>
    <p:extLst>
      <p:ext uri="{BB962C8B-B14F-4D97-AF65-F5344CB8AC3E}">
        <p14:creationId xmlns:p14="http://schemas.microsoft.com/office/powerpoint/2010/main" val="402437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Mad og Cafe – Rybners Tekniske Skole</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p:txBody>
          <a:bodyPr>
            <a:normAutofit fontScale="92500" lnSpcReduction="20000"/>
          </a:bodyPr>
          <a:lstStyle/>
          <a:p>
            <a:pPr marL="0" indent="0">
              <a:buNone/>
            </a:pPr>
            <a:r>
              <a:rPr lang="da-DK" dirty="0">
                <a:latin typeface="Soho Gothic Std" panose="020B0503030504020204" pitchFamily="34" charset="0"/>
              </a:rPr>
              <a:t>Elsker du tanken om at drive din egen restaurant eller café? Og kan du se dig selv arbejde med alt fra markedsføring, kundegrundlag til drift af en café eller gourmetbutik?</a:t>
            </a:r>
          </a:p>
          <a:p>
            <a:pPr marL="0" indent="0">
              <a:buNone/>
            </a:pPr>
            <a:endParaRPr lang="da-DK" dirty="0">
              <a:latin typeface="Soho Gothic Std" panose="020B0503030504020204" pitchFamily="34" charset="0"/>
            </a:endParaRPr>
          </a:p>
          <a:p>
            <a:pPr marL="0" indent="0">
              <a:buNone/>
            </a:pPr>
            <a:r>
              <a:rPr lang="da-DK" dirty="0">
                <a:latin typeface="Soho Gothic Std" panose="020B0503030504020204" pitchFamily="34" charset="0"/>
              </a:rPr>
              <a:t>Fagretningen (GF1) "Mad og Café" er for dig, der vil være:</a:t>
            </a:r>
          </a:p>
          <a:p>
            <a:pPr marL="0" indent="0">
              <a:buNone/>
            </a:pPr>
            <a:endParaRPr lang="da-DK" dirty="0">
              <a:latin typeface="Soho Gothic Std" panose="020B0503030504020204" pitchFamily="34" charset="0"/>
            </a:endParaRPr>
          </a:p>
          <a:p>
            <a:pPr marL="0" indent="0">
              <a:buNone/>
            </a:pPr>
            <a:r>
              <a:rPr lang="da-DK" dirty="0">
                <a:latin typeface="Soho Gothic Std" panose="020B0503030504020204" pitchFamily="34" charset="0"/>
                <a:hlinkClick r:id="rId2"/>
              </a:rPr>
              <a:t>Ernæringsassistent</a:t>
            </a:r>
            <a:endParaRPr lang="da-DK" dirty="0">
              <a:latin typeface="Soho Gothic Std" panose="020B0503030504020204" pitchFamily="34" charset="0"/>
            </a:endParaRPr>
          </a:p>
          <a:p>
            <a:pPr marL="0" indent="0">
              <a:buNone/>
            </a:pPr>
            <a:r>
              <a:rPr lang="da-DK" dirty="0">
                <a:latin typeface="Soho Gothic Std" panose="020B0503030504020204" pitchFamily="34" charset="0"/>
                <a:hlinkClick r:id="rId3"/>
              </a:rPr>
              <a:t>Gastronom</a:t>
            </a:r>
            <a:endParaRPr lang="da-DK" dirty="0">
              <a:latin typeface="Soho Gothic Std" panose="020B0503030504020204" pitchFamily="34" charset="0"/>
            </a:endParaRPr>
          </a:p>
          <a:p>
            <a:pPr marL="0" indent="0">
              <a:buNone/>
            </a:pPr>
            <a:r>
              <a:rPr lang="da-DK" dirty="0">
                <a:latin typeface="Soho Gothic Std" panose="020B0503030504020204" pitchFamily="34" charset="0"/>
                <a:hlinkClick r:id="rId4"/>
              </a:rPr>
              <a:t>Tjener</a:t>
            </a:r>
            <a:endParaRPr lang="da-DK" dirty="0">
              <a:latin typeface="Soho Gothic Std" panose="020B0503030504020204" pitchFamily="34" charset="0"/>
            </a:endParaRPr>
          </a:p>
          <a:p>
            <a:pPr marL="0" indent="0">
              <a:buNone/>
            </a:pPr>
            <a:r>
              <a:rPr lang="da-DK" dirty="0">
                <a:latin typeface="Soho Gothic Std" panose="020B0503030504020204" pitchFamily="34" charset="0"/>
                <a:hlinkClick r:id="rId5"/>
              </a:rPr>
              <a:t>Bager/konditor</a:t>
            </a:r>
            <a:endParaRPr lang="da-DK" dirty="0">
              <a:latin typeface="Soho Gothic Std" panose="020B0503030504020204" pitchFamily="34" charset="0"/>
            </a:endParaRPr>
          </a:p>
          <a:p>
            <a:pPr marL="0" indent="0">
              <a:buNone/>
            </a:pPr>
            <a:r>
              <a:rPr lang="da-DK" dirty="0">
                <a:latin typeface="Soho Gothic Std" panose="020B0503030504020204" pitchFamily="34" charset="0"/>
              </a:rPr>
              <a:t> </a:t>
            </a:r>
          </a:p>
          <a:p>
            <a:pPr marL="0" indent="0">
              <a:buNone/>
            </a:pPr>
            <a:endParaRPr lang="da-DK" dirty="0">
              <a:latin typeface="Soho Gothic Std" panose="020B0503030504020204" pitchFamily="34" charset="0"/>
            </a:endParaRPr>
          </a:p>
          <a:p>
            <a:pPr marL="0" indent="0">
              <a:buNone/>
            </a:pPr>
            <a:endParaRPr lang="da-DK" dirty="0">
              <a:latin typeface="Soho Gothic Std" panose="020B0503030504020204" pitchFamily="34" charset="0"/>
            </a:endParaRPr>
          </a:p>
        </p:txBody>
      </p:sp>
    </p:spTree>
    <p:extLst>
      <p:ext uri="{BB962C8B-B14F-4D97-AF65-F5344CB8AC3E}">
        <p14:creationId xmlns:p14="http://schemas.microsoft.com/office/powerpoint/2010/main" val="150328038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747</Words>
  <Application>Microsoft Office PowerPoint</Application>
  <PresentationFormat>Widescreen</PresentationFormat>
  <Paragraphs>92</Paragraphs>
  <Slides>14</Slides>
  <Notes>10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14</vt:i4>
      </vt:variant>
    </vt:vector>
  </HeadingPairs>
  <TitlesOfParts>
    <vt:vector size="20" baseType="lpstr">
      <vt:lpstr>Arial</vt:lpstr>
      <vt:lpstr>Calibri</vt:lpstr>
      <vt:lpstr>Calibri Light</vt:lpstr>
      <vt:lpstr>Soho Gothic Std</vt:lpstr>
      <vt:lpstr>Wingdings</vt:lpstr>
      <vt:lpstr>Office-tema</vt:lpstr>
      <vt:lpstr>PowerPoint-præsentation</vt:lpstr>
      <vt:lpstr>Programmet for i dag:</vt:lpstr>
      <vt:lpstr>RYBNERS EFTER FOLKESKOLEN?</vt:lpstr>
      <vt:lpstr>Vi har fokus på dig og din fremtid</vt:lpstr>
      <vt:lpstr>Mange uddannelser – mange muligheder</vt:lpstr>
      <vt:lpstr>PowerPoint-præsentation</vt:lpstr>
      <vt:lpstr>Alt samlet ét sted </vt:lpstr>
      <vt:lpstr>PowerPoint-præsentation</vt:lpstr>
      <vt:lpstr>Mad og Cafe – Rybners Tekniske Skole</vt:lpstr>
      <vt:lpstr>Brobygningsforløbet </vt:lpstr>
      <vt:lpstr>VIRTUEL RUNDTUR</vt:lpstr>
      <vt:lpstr>PowerPoint-præsentation</vt:lpstr>
      <vt:lpstr>VORES SOCIALE MEDIER Følg hverdagen på Rybners</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MANGE UDDANNELSER – MANGE MULIGHEDER</dc:title>
  <dc:creator>Per Dalsjø Schmidt</dc:creator>
  <cp:lastModifiedBy>Per Dalsjø Schmidt</cp:lastModifiedBy>
  <cp:revision>32</cp:revision>
  <dcterms:created xsi:type="dcterms:W3CDTF">2021-03-23T14:13:47Z</dcterms:created>
  <dcterms:modified xsi:type="dcterms:W3CDTF">2021-04-09T09:23:45Z</dcterms:modified>
</cp:coreProperties>
</file>